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72" r:id="rId2"/>
    <p:sldMasterId id="2147487681" r:id="rId3"/>
    <p:sldMasterId id="2147487690" r:id="rId4"/>
  </p:sldMasterIdLst>
  <p:notesMasterIdLst>
    <p:notesMasterId r:id="rId32"/>
  </p:notesMasterIdLst>
  <p:handoutMasterIdLst>
    <p:handoutMasterId r:id="rId33"/>
  </p:handoutMasterIdLst>
  <p:sldIdLst>
    <p:sldId id="256" r:id="rId5"/>
    <p:sldId id="589" r:id="rId6"/>
    <p:sldId id="617" r:id="rId7"/>
    <p:sldId id="590" r:id="rId8"/>
    <p:sldId id="592" r:id="rId9"/>
    <p:sldId id="593" r:id="rId10"/>
    <p:sldId id="619" r:id="rId11"/>
    <p:sldId id="594" r:id="rId12"/>
    <p:sldId id="597" r:id="rId13"/>
    <p:sldId id="620" r:id="rId14"/>
    <p:sldId id="605" r:id="rId15"/>
    <p:sldId id="606" r:id="rId16"/>
    <p:sldId id="621" r:id="rId17"/>
    <p:sldId id="596" r:id="rId18"/>
    <p:sldId id="599" r:id="rId19"/>
    <p:sldId id="600" r:id="rId20"/>
    <p:sldId id="601" r:id="rId21"/>
    <p:sldId id="602" r:id="rId22"/>
    <p:sldId id="603" r:id="rId23"/>
    <p:sldId id="598" r:id="rId24"/>
    <p:sldId id="604" r:id="rId25"/>
    <p:sldId id="623" r:id="rId26"/>
    <p:sldId id="624" r:id="rId27"/>
    <p:sldId id="626" r:id="rId28"/>
    <p:sldId id="627" r:id="rId29"/>
    <p:sldId id="616" r:id="rId30"/>
    <p:sldId id="622" r:id="rId31"/>
  </p:sldIdLst>
  <p:sldSz cx="9906000" cy="6858000" type="A4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E5000"/>
    <a:srgbClr val="00205B"/>
    <a:srgbClr val="00B5E2"/>
    <a:srgbClr val="C5B9AC"/>
    <a:srgbClr val="CB333B"/>
    <a:srgbClr val="FEDB00"/>
    <a:srgbClr val="968C83"/>
    <a:srgbClr val="99C2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0299" autoAdjust="0"/>
  </p:normalViewPr>
  <p:slideViewPr>
    <p:cSldViewPr snapToGrid="0">
      <p:cViewPr>
        <p:scale>
          <a:sx n="77" d="100"/>
          <a:sy n="77" d="100"/>
        </p:scale>
        <p:origin x="-2742" y="-61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3127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1" y="0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34292"/>
            <a:ext cx="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67" y="9734644"/>
            <a:ext cx="187979" cy="18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0" y="0"/>
            <a:ext cx="2944645" cy="49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6" y="4713178"/>
            <a:ext cx="4987425" cy="44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0" y="9429648"/>
            <a:ext cx="2944645" cy="49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B3123BCD-06C1-4979-A4B6-929E88FE602B}" type="slidenum">
              <a:rPr lang="de-DE" smtClean="0"/>
              <a:pPr defTabSz="917848"/>
              <a:t>1</a:t>
            </a:fld>
            <a:endParaRPr lang="de-DE" dirty="0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-</a:t>
            </a:r>
            <a:r>
              <a:rPr lang="en-GB" baseline="0" dirty="0" smtClean="0"/>
              <a:t> Updating frequency of OSSI is 5 min for a sliding time-window of 24h for GEO-based services and 12h for LEO-based services.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F4DB4D92-8A69-4208-8A0D-87FE2E6441F4}" type="slidenum">
              <a:rPr lang="de-DE" smtClean="0"/>
              <a:pPr defTabSz="917848"/>
              <a:t>4</a:t>
            </a:fld>
            <a:endParaRPr lang="de-D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033"/>
            <a:fld id="{6416E5BB-5702-42C7-AABB-B7D441FB8D48}" type="slidenum">
              <a:rPr lang="de-DE" smtClean="0">
                <a:solidFill>
                  <a:prstClr val="white"/>
                </a:solidFill>
              </a:rPr>
              <a:pPr defTabSz="920033"/>
              <a:t>5</a:t>
            </a:fld>
            <a:endParaRPr lang="de-DE" dirty="0" smtClean="0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B2190D38-54E1-460B-B083-690D1D2006B9}" type="slidenum">
              <a:rPr lang="de-DE" smtClean="0">
                <a:solidFill>
                  <a:prstClr val="white"/>
                </a:solidFill>
              </a:rPr>
              <a:pPr defTabSz="917848"/>
              <a:t>6</a:t>
            </a:fld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39775"/>
            <a:ext cx="5380038" cy="3725863"/>
          </a:xfrm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126" y="4713178"/>
            <a:ext cx="4987425" cy="4471814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002"/>
            <a:fld id="{B809FE25-2E41-4475-A450-7F2F5F26DAE6}" type="slidenum">
              <a:rPr lang="de-DE" smtClean="0"/>
              <a:pPr defTabSz="919002"/>
              <a:t>11</a:t>
            </a:fld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 bwMode="ltGray"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roup 252"/>
          <p:cNvGrpSpPr/>
          <p:nvPr userDrawn="1"/>
        </p:nvGrpSpPr>
        <p:grpSpPr>
          <a:xfrm>
            <a:off x="369889" y="6638100"/>
            <a:ext cx="6754812" cy="110355"/>
            <a:chOff x="369888" y="6619868"/>
            <a:chExt cx="7870825" cy="128587"/>
          </a:xfrm>
        </p:grpSpPr>
        <p:grpSp>
          <p:nvGrpSpPr>
            <p:cNvPr id="2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6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5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6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8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9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1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363522" name="Clip" r:id="rId4" imgW="3809524" imgH="2619048" progId="">
                <p:embed/>
              </p:oleObj>
            </a:graphicData>
          </a:graphic>
        </p:graphicFrame>
        <p:grpSp>
          <p:nvGrpSpPr>
            <p:cNvPr id="24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363523" name="Clip" r:id="rId5" imgW="2835360" imgH="1920600" progId="">
                <p:embed/>
              </p:oleObj>
            </a:graphicData>
          </a:graphic>
        </p:graphicFrame>
        <p:grpSp>
          <p:nvGrpSpPr>
            <p:cNvPr id="29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8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9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50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6" name="Rectangle 61"/>
          <p:cNvSpPr>
            <a:spLocks noChangeArrowheads="1"/>
          </p:cNvSpPr>
          <p:nvPr userDrawn="1"/>
        </p:nvSpPr>
        <p:spPr bwMode="auto">
          <a:xfrm>
            <a:off x="627063" y="180975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" name="Rectangle 39"/>
          <p:cNvSpPr>
            <a:spLocks noChangeArrowheads="1"/>
          </p:cNvSpPr>
          <p:nvPr userDrawn="1"/>
        </p:nvSpPr>
        <p:spPr bwMode="auto">
          <a:xfrm>
            <a:off x="315913" y="180975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C4DB5A8F-B97C-4F92-A89C-4616A2E493DE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258793" y="534838"/>
            <a:ext cx="5952226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  <p:sp>
        <p:nvSpPr>
          <p:cNvPr id="251" name="Rectangle 250"/>
          <p:cNvSpPr/>
          <p:nvPr userDrawn="1"/>
        </p:nvSpPr>
        <p:spPr bwMode="auto">
          <a:xfrm>
            <a:off x="6334125" y="542925"/>
            <a:ext cx="3571875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pic>
        <p:nvPicPr>
          <p:cNvPr id="252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0375" y="1019175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GB">
                <a:cs typeface="+mn-cs"/>
              </a:endParaRPr>
            </a:p>
          </p:txBody>
        </p:sp>
      </p:grp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EE3F3B03-C752-4649-BCF6-222C3EC1B1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6334125" y="542925"/>
            <a:ext cx="3571875" cy="14195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75" y="1005107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61"/>
          <p:cNvSpPr>
            <a:spLocks noChangeArrowheads="1"/>
          </p:cNvSpPr>
          <p:nvPr userDrawn="1"/>
        </p:nvSpPr>
        <p:spPr bwMode="auto">
          <a:xfrm>
            <a:off x="627063" y="180975"/>
            <a:ext cx="53355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VWG.01 – EUMETSAT Corporate Slide Collection (EUM/CIS/VWG/14/743878) Version 1, January 2014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" name="Rectangle 39"/>
          <p:cNvSpPr>
            <a:spLocks noChangeArrowheads="1"/>
          </p:cNvSpPr>
          <p:nvPr userDrawn="1"/>
        </p:nvSpPr>
        <p:spPr bwMode="auto">
          <a:xfrm>
            <a:off x="315913" y="180975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91DF504F-34CB-4443-9165-551A57549A9E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9"/>
            <a:ext cx="5952226" cy="1427604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grpSp>
        <p:nvGrpSpPr>
          <p:cNvPr id="2" name="Group 247"/>
          <p:cNvGrpSpPr/>
          <p:nvPr userDrawn="1"/>
        </p:nvGrpSpPr>
        <p:grpSpPr>
          <a:xfrm>
            <a:off x="369889" y="6638100"/>
            <a:ext cx="6754812" cy="110355"/>
            <a:chOff x="369888" y="6619868"/>
            <a:chExt cx="7870825" cy="128587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477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8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9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0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1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2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3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4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5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6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474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5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6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470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1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2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3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466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7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8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9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462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3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4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5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458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9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0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1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456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7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453" name="Freeform 452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449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0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1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2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438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9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0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1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2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3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4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5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6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7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8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423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4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5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6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7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8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9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0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1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2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3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4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5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7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420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1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2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414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5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6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7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8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9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410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1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2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3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361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2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4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5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6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9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0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1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2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3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9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0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1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2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3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5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6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7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9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0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1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2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3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4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0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1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2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3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4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5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6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7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8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9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354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5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6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7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8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9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0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350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1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2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3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346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7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8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9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7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376834" name="Clip" r:id="rId5" imgW="3809524" imgH="2619048" progId="">
                <p:embed/>
              </p:oleObj>
            </a:graphicData>
          </a:graphic>
        </p:graphicFrame>
        <p:grpSp>
          <p:nvGrpSpPr>
            <p:cNvPr id="24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319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0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1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2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3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4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5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6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7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8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9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0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1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2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3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4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5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6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7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8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9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0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1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2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3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4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5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317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8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313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4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5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6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300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1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3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5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6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7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8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9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0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1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2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72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376835" name="Clip" r:id="rId6" imgW="2835360" imgH="1920600" progId="">
                <p:embed/>
              </p:oleObj>
            </a:graphicData>
          </a:graphic>
        </p:graphicFrame>
        <p:grpSp>
          <p:nvGrpSpPr>
            <p:cNvPr id="28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296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292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5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288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9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1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76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284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4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280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79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135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799638" cy="822960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799638" cy="822960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6334125" y="542925"/>
            <a:ext cx="3571875" cy="14195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75" y="1005107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61"/>
          <p:cNvSpPr>
            <a:spLocks noChangeArrowheads="1"/>
          </p:cNvSpPr>
          <p:nvPr userDrawn="1"/>
        </p:nvSpPr>
        <p:spPr bwMode="auto">
          <a:xfrm>
            <a:off x="627063" y="180975"/>
            <a:ext cx="53355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VWG.01 – EUMETSAT Corporate Slide Collection (EUM/CIS/VWG/14/743878) Version 1, January 2014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" name="Rectangle 39"/>
          <p:cNvSpPr>
            <a:spLocks noChangeArrowheads="1"/>
          </p:cNvSpPr>
          <p:nvPr userDrawn="1"/>
        </p:nvSpPr>
        <p:spPr bwMode="auto">
          <a:xfrm>
            <a:off x="315913" y="180975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91DF504F-34CB-4443-9165-551A57549A9E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9"/>
            <a:ext cx="5952226" cy="1427604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grpSp>
        <p:nvGrpSpPr>
          <p:cNvPr id="2" name="Group 247"/>
          <p:cNvGrpSpPr/>
          <p:nvPr userDrawn="1"/>
        </p:nvGrpSpPr>
        <p:grpSpPr>
          <a:xfrm>
            <a:off x="369889" y="6638100"/>
            <a:ext cx="6754812" cy="110355"/>
            <a:chOff x="369888" y="6619868"/>
            <a:chExt cx="7870825" cy="128587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477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8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9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0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1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2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3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4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5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86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474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5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6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470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1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2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73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466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7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8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9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462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3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4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5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458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9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0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61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456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7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453" name="Freeform 452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4" name="Freeform 453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5" name="Freeform 454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449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0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1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52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438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9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0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1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2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3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4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5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6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7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8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423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4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5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6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7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8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9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0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1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2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3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4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5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37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420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1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2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414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5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6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7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8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9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410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1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2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3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361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2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3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4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5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6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8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9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0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1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2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3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4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5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6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7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8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79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0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1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2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3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4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5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6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7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89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0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1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2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3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4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5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6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7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8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99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0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1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2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3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4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5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6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7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8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9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354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5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6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7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8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9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60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350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1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2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53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346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7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8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9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7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377858" name="Clip" r:id="rId5" imgW="3809524" imgH="2619048" progId="">
                <p:embed/>
              </p:oleObj>
            </a:graphicData>
          </a:graphic>
        </p:graphicFrame>
        <p:grpSp>
          <p:nvGrpSpPr>
            <p:cNvPr id="24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319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0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1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2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3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4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5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6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7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8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29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0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1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2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3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4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5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6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7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8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39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0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1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2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3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4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45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317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8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313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4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5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6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300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1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2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3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5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6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7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8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09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0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1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312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72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377859" name="Clip" r:id="rId6" imgW="2835360" imgH="1920600" progId="">
                <p:embed/>
              </p:oleObj>
            </a:graphicData>
          </a:graphic>
        </p:graphicFrame>
        <p:grpSp>
          <p:nvGrpSpPr>
            <p:cNvPr id="28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296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292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4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95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288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9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1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76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284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4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280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279" name="Picture 3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 smtClean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77640CE9-6600-4461-80F9-194BCF128167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135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39891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VWG.01 – EUMETSAT Corporate Slide Collection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(EUM/CIS/VWG/14/743878) </a:t>
            </a: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Version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1, </a:t>
            </a: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January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39891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VWG.01 – EUMETSAT Corporate Slide Collection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(EUM/CIS/VWG/14/743878) </a:t>
            </a: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Version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1, </a:t>
            </a:r>
            <a:r>
              <a:rPr lang="de-DE" b="0" dirty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January </a:t>
            </a: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799638" cy="822960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799638" cy="822960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 bwMode="ltGray"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2"/>
          <p:cNvGrpSpPr/>
          <p:nvPr userDrawn="1"/>
        </p:nvGrpSpPr>
        <p:grpSpPr>
          <a:xfrm>
            <a:off x="369889" y="6638100"/>
            <a:ext cx="6754812" cy="110355"/>
            <a:chOff x="369888" y="6619868"/>
            <a:chExt cx="7870825" cy="128587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236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3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4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45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23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22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22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22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21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21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20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19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179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169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113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109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105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26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407554" name="Clip" r:id="rId4" imgW="3809524" imgH="2619048" progId="">
                <p:embed/>
              </p:oleObj>
            </a:graphicData>
          </a:graphic>
        </p:graphicFrame>
        <p:grpSp>
          <p:nvGrpSpPr>
            <p:cNvPr id="22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78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76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72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59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31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407555" name="Clip" r:id="rId5" imgW="2835360" imgH="1920600" progId="">
                <p:embed/>
              </p:oleObj>
            </a:graphicData>
          </a:graphic>
        </p:graphicFrame>
        <p:grpSp>
          <p:nvGrpSpPr>
            <p:cNvPr id="27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55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51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47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5" name="Picture 268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43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8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39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8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6" name="Rectangle 61"/>
          <p:cNvSpPr>
            <a:spLocks noChangeArrowheads="1"/>
          </p:cNvSpPr>
          <p:nvPr userDrawn="1"/>
        </p:nvSpPr>
        <p:spPr bwMode="auto">
          <a:xfrm>
            <a:off x="627063" y="180975"/>
            <a:ext cx="58605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7" name="Rectangle 39"/>
          <p:cNvSpPr>
            <a:spLocks noChangeArrowheads="1"/>
          </p:cNvSpPr>
          <p:nvPr userDrawn="1"/>
        </p:nvSpPr>
        <p:spPr bwMode="auto">
          <a:xfrm>
            <a:off x="315913" y="180975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C4DB5A8F-B97C-4F92-A89C-4616A2E493DE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258793" y="534838"/>
            <a:ext cx="5952226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  <p:sp>
        <p:nvSpPr>
          <p:cNvPr id="251" name="Rectangle 250"/>
          <p:cNvSpPr/>
          <p:nvPr userDrawn="1"/>
        </p:nvSpPr>
        <p:spPr bwMode="auto">
          <a:xfrm>
            <a:off x="6334125" y="542925"/>
            <a:ext cx="3571875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52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0375" y="1019175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05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77640CE9-6600-4461-80F9-194BCF128167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38"/>
            <a:ext cx="935193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586057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Go to ‚View‘ menu and click on ‚Slide Master‘ to update this footer. Include DM reference, version number and date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ADAE86F7-0BD7-4E98-960B-6036BF03EBC1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ADAE86F7-0BD7-4E98-960B-6036BF03EBC1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0" descr="graphic-vector-map-europe.wmf"/>
          <p:cNvPicPr>
            <a:picLocks noChangeAspect="1"/>
          </p:cNvPicPr>
          <p:nvPr userDrawn="1"/>
        </p:nvPicPr>
        <p:blipFill>
          <a:blip r:embed="rId3" cstate="print"/>
          <a:srcRect t="4592"/>
          <a:stretch>
            <a:fillRect/>
          </a:stretch>
        </p:blipFill>
        <p:spPr bwMode="auto">
          <a:xfrm>
            <a:off x="5803128" y="874643"/>
            <a:ext cx="4102871" cy="56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0" descr="graphic-vector-map-europe.wmf"/>
          <p:cNvPicPr>
            <a:picLocks noChangeAspect="1"/>
          </p:cNvPicPr>
          <p:nvPr userDrawn="1"/>
        </p:nvPicPr>
        <p:blipFill>
          <a:blip r:embed="rId3" cstate="print"/>
          <a:srcRect t="4592"/>
          <a:stretch>
            <a:fillRect/>
          </a:stretch>
        </p:blipFill>
        <p:spPr bwMode="auto">
          <a:xfrm>
            <a:off x="5803128" y="874643"/>
            <a:ext cx="4102871" cy="56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/>
              <a:t>GEO Symposium, 26 April 2014 - EUM/OPS/VWG/14/755579</a:t>
            </a:r>
            <a:endParaRPr lang="de-DE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996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>
                <a:solidFill>
                  <a:srgbClr val="002060"/>
                </a:solidFill>
              </a:rPr>
              <a:t>GEO Symposium, 26 April 2014 - EUM/OPS/VWG/14/755579</a:t>
            </a:r>
            <a:endParaRPr lang="de-DE" b="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69" r:id="rId1"/>
    <p:sldLayoutId id="2147487662" r:id="rId2"/>
    <p:sldLayoutId id="2147487670" r:id="rId3"/>
    <p:sldLayoutId id="2147487664" r:id="rId4"/>
    <p:sldLayoutId id="2147487665" r:id="rId5"/>
    <p:sldLayoutId id="2147487666" r:id="rId6"/>
    <p:sldLayoutId id="2147487667" r:id="rId7"/>
    <p:sldLayoutId id="2147487655" r:id="rId8"/>
    <p:sldLayoutId id="2147487671" r:id="rId9"/>
    <p:sldLayoutId id="2147487700" r:id="rId10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799638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3174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DF7C57C5-2E70-477A-91D7-C355023FA41B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>
                <a:solidFill>
                  <a:srgbClr val="002060"/>
                </a:solidFill>
              </a:rPr>
              <a:t>GEO Symposium, 26 April 2014 - EUM/OPS/VWG/14/755579</a:t>
            </a:r>
            <a:endParaRPr lang="de-DE" b="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3" r:id="rId1"/>
    <p:sldLayoutId id="2147487674" r:id="rId2"/>
    <p:sldLayoutId id="2147487675" r:id="rId3"/>
    <p:sldLayoutId id="2147487676" r:id="rId4"/>
    <p:sldLayoutId id="2147487677" r:id="rId5"/>
    <p:sldLayoutId id="2147487678" r:id="rId6"/>
    <p:sldLayoutId id="2147487679" r:id="rId7"/>
    <p:sldLayoutId id="2147487680" r:id="rId8"/>
  </p:sldLayoutIdLst>
  <p:transition/>
  <p:hf sldNum="0" hdr="0" ftr="0" dt="0"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799638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3174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DF7C57C5-2E70-477A-91D7-C355023FA41B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>
                <a:solidFill>
                  <a:srgbClr val="002060"/>
                </a:solidFill>
              </a:rPr>
              <a:t>GEO Symposium, 26 April 2014 - EUM/OPS/VWG/14/755579</a:t>
            </a:r>
            <a:endParaRPr lang="de-DE" b="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2" r:id="rId1"/>
    <p:sldLayoutId id="2147487683" r:id="rId2"/>
    <p:sldLayoutId id="2147487684" r:id="rId3"/>
    <p:sldLayoutId id="2147487685" r:id="rId4"/>
    <p:sldLayoutId id="2147487686" r:id="rId5"/>
    <p:sldLayoutId id="2147487687" r:id="rId6"/>
    <p:sldLayoutId id="2147487688" r:id="rId7"/>
    <p:sldLayoutId id="2147487689" r:id="rId8"/>
  </p:sldLayoutIdLst>
  <p:transition/>
  <p:hf sldNum="0" hdr="0" ftr="0" dt="0"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5E2"/>
        </a:buClr>
        <a:buFont typeface="Wingdings" pitchFamily="2" charset="2"/>
        <a:buChar char="§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7996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10350"/>
            <a:ext cx="3557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dirty="0" smtClean="0">
                <a:solidFill>
                  <a:srgbClr val="002060"/>
                </a:solidFill>
              </a:rPr>
              <a:t>GEO Symposium, 26 April 2014 - EUM/OPS/VWG/14/755579</a:t>
            </a:r>
            <a:endParaRPr lang="de-DE" b="0" baseline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1" r:id="rId1"/>
    <p:sldLayoutId id="2147487692" r:id="rId2"/>
    <p:sldLayoutId id="2147487693" r:id="rId3"/>
    <p:sldLayoutId id="2147487694" r:id="rId4"/>
    <p:sldLayoutId id="2147487695" r:id="rId5"/>
    <p:sldLayoutId id="2147487696" r:id="rId6"/>
    <p:sldLayoutId id="2147487697" r:id="rId7"/>
    <p:sldLayoutId id="2147487698" r:id="rId8"/>
    <p:sldLayoutId id="2147487699" r:id="rId9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ops@eumetsat.int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ops@eumetsat.int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psjsnorbi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81250"/>
            <a:ext cx="347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9936" y="534838"/>
            <a:ext cx="6302645" cy="1449237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600" dirty="0" smtClean="0"/>
              <a:t>EUMETSAT’s Launch plans and </a:t>
            </a:r>
          </a:p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en-GB" sz="2600" dirty="0" smtClean="0"/>
              <a:t>Future service enhancements</a:t>
            </a:r>
          </a:p>
        </p:txBody>
      </p:sp>
      <p:pic>
        <p:nvPicPr>
          <p:cNvPr id="74756" name="Picture 5" descr="jason-b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5958">
            <a:off x="2992438" y="2519363"/>
            <a:ext cx="98107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185738" y="2195513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67300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453" y="5076825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mf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4363" y="4783138"/>
            <a:ext cx="769937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93747" y="3212389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515" y="5076825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623611" y="2821201"/>
            <a:ext cx="3895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GEO Symposium</a:t>
            </a:r>
          </a:p>
          <a:p>
            <a:r>
              <a:rPr lang="en-GB" sz="2800" dirty="0" smtClean="0"/>
              <a:t>26 April 2014</a:t>
            </a:r>
          </a:p>
          <a:p>
            <a:endParaRPr lang="en-GB" sz="2800" dirty="0" smtClean="0"/>
          </a:p>
          <a:p>
            <a:r>
              <a:rPr lang="en-GB" sz="1800" dirty="0" smtClean="0"/>
              <a:t>Kim-Hui Gaune, </a:t>
            </a:r>
          </a:p>
          <a:p>
            <a:r>
              <a:rPr lang="en-GB" sz="1800" dirty="0" smtClean="0"/>
              <a:t>User Support Officer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on current EUMETSAT satellites and future satellite launch plans</a:t>
            </a:r>
          </a:p>
          <a:p>
            <a:endParaRPr lang="en-GB" dirty="0" smtClean="0"/>
          </a:p>
          <a:p>
            <a:r>
              <a:rPr lang="en-GB" dirty="0" smtClean="0"/>
              <a:t>Future service enhancements:</a:t>
            </a:r>
          </a:p>
          <a:p>
            <a:pPr lvl="1"/>
            <a:r>
              <a:rPr lang="en-GB" dirty="0" smtClean="0"/>
              <a:t>New Web Imagery Service</a:t>
            </a: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New Data Centre Ordering Client</a:t>
            </a:r>
          </a:p>
          <a:p>
            <a:pPr lvl="1"/>
            <a:r>
              <a:rPr lang="en-GB" dirty="0" smtClean="0"/>
              <a:t>User Notification Service 2.0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505950" cy="839788"/>
          </a:xfrm>
        </p:spPr>
        <p:txBody>
          <a:bodyPr/>
          <a:lstStyle/>
          <a:p>
            <a:r>
              <a:rPr lang="en-GB" dirty="0" smtClean="0"/>
              <a:t>New Data Centre Ordering Client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252538"/>
            <a:ext cx="9601200" cy="4781550"/>
          </a:xfrm>
        </p:spPr>
        <p:txBody>
          <a:bodyPr>
            <a:normAutofit fontScale="92500" lnSpcReduction="20000"/>
          </a:bodyPr>
          <a:lstStyle/>
          <a:p>
            <a:pPr marL="0" indent="0">
              <a:defRPr/>
            </a:pPr>
            <a:r>
              <a:rPr lang="en-GB" sz="2200" b="1" dirty="0" smtClean="0"/>
              <a:t>   </a:t>
            </a:r>
            <a:r>
              <a:rPr lang="en-GB" sz="2200" dirty="0" smtClean="0"/>
              <a:t>A new, web browser based ordering client is under development</a:t>
            </a:r>
          </a:p>
          <a:p>
            <a:pPr marL="0" indent="0">
              <a:defRPr/>
            </a:pPr>
            <a:endParaRPr lang="en-GB" sz="2200" dirty="0" smtClean="0"/>
          </a:p>
          <a:p>
            <a:pPr marL="271463" indent="-271463">
              <a:buFont typeface="Arial" pitchFamily="34" charset="0"/>
              <a:buChar char="•"/>
              <a:defRPr/>
            </a:pPr>
            <a:r>
              <a:rPr lang="en-GB" sz="2200" dirty="0" smtClean="0"/>
              <a:t>The aim is to simplify the user interface and make it </a:t>
            </a:r>
            <a:br>
              <a:rPr lang="en-GB" sz="2200" dirty="0" smtClean="0"/>
            </a:br>
            <a:r>
              <a:rPr lang="en-GB" sz="2200" dirty="0" smtClean="0"/>
              <a:t>more intuitive </a:t>
            </a:r>
          </a:p>
          <a:p>
            <a:pPr marL="271463" indent="-271463">
              <a:buFont typeface="Arial" pitchFamily="34" charset="0"/>
              <a:buChar char="•"/>
              <a:defRPr/>
            </a:pPr>
            <a:endParaRPr lang="en-GB" sz="2200" dirty="0" smtClean="0"/>
          </a:p>
          <a:p>
            <a:pPr marL="271463" indent="-271463">
              <a:buFont typeface="Arial" pitchFamily="34" charset="0"/>
              <a:buChar char="•"/>
              <a:defRPr/>
            </a:pPr>
            <a:r>
              <a:rPr lang="en-GB" sz="2200" dirty="0" smtClean="0"/>
              <a:t>The current Java-based ordering client will still be </a:t>
            </a:r>
          </a:p>
          <a:p>
            <a:pPr marL="271463" indent="-271463">
              <a:buNone/>
              <a:defRPr/>
            </a:pPr>
            <a:r>
              <a:rPr lang="en-GB" sz="2200" dirty="0" smtClean="0"/>
              <a:t>	accessible for a period of time, in parallel to the new client</a:t>
            </a:r>
          </a:p>
          <a:p>
            <a:pPr marL="271463" indent="-271463">
              <a:buNone/>
              <a:defRPr/>
            </a:pPr>
            <a:endParaRPr lang="en-GB" sz="2000" dirty="0" smtClean="0"/>
          </a:p>
          <a:p>
            <a:pPr marL="271463" indent="-271463">
              <a:buFont typeface="Arial" pitchFamily="34" charset="0"/>
              <a:buChar char="•"/>
              <a:defRPr/>
            </a:pPr>
            <a:r>
              <a:rPr lang="en-GB" sz="2200" dirty="0" smtClean="0"/>
              <a:t>Main enhancements: </a:t>
            </a:r>
          </a:p>
          <a:p>
            <a:pPr marL="671513" lvl="1" indent="-271463">
              <a:buFont typeface="Arial" pitchFamily="34" charset="0"/>
              <a:buChar char="•"/>
              <a:defRPr/>
            </a:pPr>
            <a:r>
              <a:rPr lang="en-GB" sz="2000" dirty="0" smtClean="0">
                <a:ea typeface="+mn-ea"/>
                <a:cs typeface="+mn-cs"/>
              </a:rPr>
              <a:t>The new design will guide users through ordering steps </a:t>
            </a:r>
          </a:p>
          <a:p>
            <a:pPr marL="671513" lvl="1" indent="-271463">
              <a:buFont typeface="Arial" pitchFamily="34" charset="0"/>
              <a:buChar char="•"/>
              <a:defRPr/>
            </a:pPr>
            <a:r>
              <a:rPr lang="en-GB" sz="2000" dirty="0" smtClean="0"/>
              <a:t>Enhanced product search </a:t>
            </a:r>
          </a:p>
          <a:p>
            <a:pPr marL="671513" lvl="1" indent="-271463">
              <a:buFont typeface="Arial" pitchFamily="34" charset="0"/>
              <a:buChar char="•"/>
              <a:defRPr/>
            </a:pPr>
            <a:r>
              <a:rPr lang="en-GB" sz="2000" dirty="0" smtClean="0"/>
              <a:t>Estimation of number of items selected + order size</a:t>
            </a:r>
          </a:p>
          <a:p>
            <a:pPr marL="671513" lvl="1" indent="-271463">
              <a:buFont typeface="Arial" pitchFamily="34" charset="0"/>
              <a:buChar char="•"/>
              <a:defRPr/>
            </a:pPr>
            <a:r>
              <a:rPr lang="en-GB" sz="2000" dirty="0" smtClean="0"/>
              <a:t>Ordering features (e.g. ROI selection, </a:t>
            </a:r>
            <a:br>
              <a:rPr lang="en-GB" sz="2000" dirty="0" smtClean="0"/>
            </a:br>
            <a:r>
              <a:rPr lang="en-GB" sz="2000" dirty="0" smtClean="0"/>
              <a:t>enhanced options) only shown if applicable</a:t>
            </a:r>
          </a:p>
          <a:p>
            <a:pPr marL="271463" indent="-271463">
              <a:defRPr/>
            </a:pPr>
            <a:endParaRPr lang="en-IE" sz="2000" b="1" dirty="0" smtClean="0"/>
          </a:p>
          <a:p>
            <a:pPr>
              <a:buNone/>
              <a:defRPr/>
            </a:pPr>
            <a:r>
              <a:rPr lang="en-IE" sz="2000" dirty="0" smtClean="0"/>
              <a:t/>
            </a:r>
            <a:br>
              <a:rPr lang="en-IE" sz="2000" dirty="0" smtClean="0"/>
            </a:br>
            <a:endParaRPr lang="en-IE" sz="2000" dirty="0" smtClean="0"/>
          </a:p>
          <a:p>
            <a:pPr marL="266700" indent="-266700">
              <a:buFont typeface="Arial" pitchFamily="34" charset="0"/>
              <a:buChar char="•"/>
              <a:defRPr/>
            </a:pPr>
            <a:endParaRPr lang="en-GB" sz="2000" dirty="0" smtClean="0"/>
          </a:p>
          <a:p>
            <a:pPr marL="266700" indent="-266700">
              <a:buFont typeface="Arial" pitchFamily="34" charset="0"/>
              <a:buChar char="•"/>
              <a:defRPr/>
            </a:pPr>
            <a:endParaRPr lang="en-US" sz="800" dirty="0" smtClean="0"/>
          </a:p>
        </p:txBody>
      </p:sp>
      <p:pic>
        <p:nvPicPr>
          <p:cNvPr id="6148" name="Picture 2" descr="Produ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9654" y="4376738"/>
            <a:ext cx="3258710" cy="21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135" y="1862138"/>
            <a:ext cx="254184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9144000" y="1398588"/>
            <a:ext cx="76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old</a:t>
            </a:r>
          </a:p>
        </p:txBody>
      </p: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9021763" y="3949700"/>
            <a:ext cx="904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solidFill>
                  <a:srgbClr val="C00000"/>
                </a:solidFill>
              </a:rPr>
              <a:t>new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42888" y="6477000"/>
            <a:ext cx="7112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23E390D3-EAC4-4EAC-BB32-BF7A04094B20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Data Centre Ordering Client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Beta-testing of the new ordering client is planned for Q3 2014</a:t>
            </a:r>
          </a:p>
          <a:p>
            <a:pPr lvl="1"/>
            <a:r>
              <a:rPr lang="en-GB" dirty="0" smtClean="0"/>
              <a:t>If you are interested in participating to the beta-testing, please contact our User Service Helpdesk (</a:t>
            </a:r>
            <a:r>
              <a:rPr lang="en-GB" dirty="0" smtClean="0">
                <a:hlinkClick r:id="rId2"/>
              </a:rPr>
              <a:t>ops@eumetsat.int</a:t>
            </a:r>
            <a:r>
              <a:rPr lang="en-GB" dirty="0" smtClean="0"/>
              <a:t>) 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Operational release expected for Q4 2014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on current EUMETSAT satellites and future satellite launch plans</a:t>
            </a:r>
          </a:p>
          <a:p>
            <a:endParaRPr lang="en-GB" dirty="0" smtClean="0"/>
          </a:p>
          <a:p>
            <a:r>
              <a:rPr lang="en-GB" dirty="0" smtClean="0"/>
              <a:t>Future service enhancements:</a:t>
            </a:r>
          </a:p>
          <a:p>
            <a:pPr lvl="1"/>
            <a:r>
              <a:rPr lang="en-GB" dirty="0" smtClean="0"/>
              <a:t>New Web Imagery Service</a:t>
            </a:r>
          </a:p>
          <a:p>
            <a:pPr lvl="1"/>
            <a:r>
              <a:rPr lang="en-GB" dirty="0" smtClean="0"/>
              <a:t>New Data Centre Ordering Client</a:t>
            </a: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User Notification Service 2.0 </a:t>
            </a:r>
            <a:endParaRPr lang="en-GB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have developed a new UNS web interface which will allow users to easily search/filter and display all types of announcements related to operational satellite services</a:t>
            </a:r>
          </a:p>
          <a:p>
            <a:endParaRPr lang="en-GB" dirty="0" smtClean="0"/>
          </a:p>
          <a:p>
            <a:r>
              <a:rPr lang="en-GB" dirty="0" smtClean="0"/>
              <a:t>It will be integrated into the Service Status page of our website </a:t>
            </a: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92188"/>
            <a:ext cx="9447213" cy="675974"/>
          </a:xfrm>
        </p:spPr>
        <p:txBody>
          <a:bodyPr/>
          <a:lstStyle/>
          <a:p>
            <a:r>
              <a:rPr lang="en-GB" dirty="0" smtClean="0"/>
              <a:t>How it will look like: </a:t>
            </a:r>
          </a:p>
          <a:p>
            <a:endParaRPr lang="en-GB" dirty="0"/>
          </a:p>
        </p:txBody>
      </p:sp>
      <p:pic>
        <p:nvPicPr>
          <p:cNvPr id="432129" name="Picture 1"/>
          <p:cNvPicPr>
            <a:picLocks noChangeAspect="1" noChangeArrowheads="1"/>
          </p:cNvPicPr>
          <p:nvPr/>
        </p:nvPicPr>
        <p:blipFill>
          <a:blip r:embed="rId2" cstate="print"/>
          <a:srcRect l="11905" t="12792" r="2922" b="3735"/>
          <a:stretch>
            <a:fillRect/>
          </a:stretch>
        </p:blipFill>
        <p:spPr bwMode="auto">
          <a:xfrm>
            <a:off x="383061" y="1594022"/>
            <a:ext cx="9193427" cy="491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 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800" dirty="0" smtClean="0"/>
              <a:t>Main features:</a:t>
            </a:r>
          </a:p>
          <a:p>
            <a:pPr>
              <a:buNone/>
            </a:pPr>
            <a:endParaRPr lang="en-GB" sz="2000" dirty="0" smtClean="0"/>
          </a:p>
          <a:p>
            <a:pPr>
              <a:buFontTx/>
              <a:buChar char="•"/>
            </a:pPr>
            <a:r>
              <a:rPr lang="en-GB" sz="2000" dirty="0" err="1" smtClean="0"/>
              <a:t>Color</a:t>
            </a:r>
            <a:r>
              <a:rPr lang="en-GB" sz="2000" dirty="0" smtClean="0"/>
              <a:t> code used to identify the announcement type:</a:t>
            </a:r>
          </a:p>
          <a:p>
            <a:pPr>
              <a:buNone/>
            </a:pPr>
            <a:r>
              <a:rPr lang="en-GB" sz="2000" dirty="0" smtClean="0"/>
              <a:t>			</a:t>
            </a:r>
            <a:r>
              <a:rPr lang="en-GB" sz="1600" dirty="0" smtClean="0"/>
              <a:t>Planned Maintenance </a:t>
            </a:r>
          </a:p>
          <a:p>
            <a:pPr lvl="1">
              <a:buNone/>
            </a:pPr>
            <a:r>
              <a:rPr lang="en-GB" sz="1600" dirty="0" smtClean="0"/>
              <a:t>			Service Alert</a:t>
            </a:r>
          </a:p>
          <a:p>
            <a:pPr lvl="1">
              <a:buNone/>
            </a:pPr>
            <a:r>
              <a:rPr lang="en-GB" sz="1600" dirty="0" smtClean="0"/>
              <a:t>			Service/Product Enhancement</a:t>
            </a:r>
          </a:p>
          <a:p>
            <a:pPr lvl="1"/>
            <a:endParaRPr lang="en-GB" sz="800" dirty="0" smtClean="0"/>
          </a:p>
          <a:p>
            <a:pPr>
              <a:buFontTx/>
              <a:buChar char="•"/>
            </a:pPr>
            <a:r>
              <a:rPr lang="en-GB" sz="2000" dirty="0" smtClean="0"/>
              <a:t>‘Operational Services’ and ‘Product Groups’ follow the terminology of our Operational Services Specification </a:t>
            </a:r>
          </a:p>
          <a:p>
            <a:pPr lvl="1"/>
            <a:endParaRPr lang="en-GB" sz="800" dirty="0" smtClean="0"/>
          </a:p>
          <a:p>
            <a:pPr>
              <a:buFontTx/>
              <a:buChar char="•"/>
            </a:pPr>
            <a:r>
              <a:rPr lang="en-GB" sz="2000" dirty="0" smtClean="0"/>
              <a:t>Impact of event to the service is described as follows:</a:t>
            </a:r>
          </a:p>
          <a:p>
            <a:pPr lvl="1">
              <a:buFontTx/>
              <a:buChar char="•"/>
            </a:pPr>
            <a:r>
              <a:rPr lang="en-GB" sz="1600" dirty="0" smtClean="0"/>
              <a:t>Data degraded (quality issue)</a:t>
            </a:r>
          </a:p>
          <a:p>
            <a:pPr lvl="1">
              <a:buFontTx/>
              <a:buChar char="•"/>
            </a:pPr>
            <a:r>
              <a:rPr lang="en-GB" sz="1600" dirty="0" smtClean="0"/>
              <a:t>Data interrupted (definitive outage, intermittent, not disseminated)</a:t>
            </a:r>
          </a:p>
          <a:p>
            <a:pPr lvl="1">
              <a:buFontTx/>
              <a:buChar char="•"/>
            </a:pPr>
            <a:r>
              <a:rPr lang="en-GB" sz="1600" dirty="0" smtClean="0"/>
              <a:t>Data delayed (delivery issue)</a:t>
            </a:r>
          </a:p>
          <a:p>
            <a:pPr lvl="1">
              <a:buFontTx/>
              <a:buChar char="•"/>
            </a:pPr>
            <a:endParaRPr lang="en-GB" sz="800" dirty="0" smtClean="0"/>
          </a:p>
          <a:p>
            <a:pPr>
              <a:buFontTx/>
              <a:buChar char="•"/>
            </a:pPr>
            <a:r>
              <a:rPr lang="en-GB" sz="2000" dirty="0" smtClean="0"/>
              <a:t>Announcement details are displayed in a pop-up window for each announcement selected </a:t>
            </a:r>
          </a:p>
          <a:p>
            <a:endParaRPr lang="en-GB" sz="20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1514475" y="2140038"/>
            <a:ext cx="523875" cy="1905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428620"/>
            <a:ext cx="523875" cy="1905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33525" y="2733420"/>
            <a:ext cx="523875" cy="1905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Possibility of applying filters</a:t>
            </a:r>
          </a:p>
          <a:p>
            <a:pPr lvl="1"/>
            <a:r>
              <a:rPr lang="en-GB" dirty="0" smtClean="0"/>
              <a:t>Example 1:</a:t>
            </a:r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l="39030" t="41945" r="29978" b="14831"/>
          <a:stretch>
            <a:fillRect/>
          </a:stretch>
        </p:blipFill>
        <p:spPr bwMode="auto">
          <a:xfrm>
            <a:off x="3524250" y="1914524"/>
            <a:ext cx="56388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Possibility of applying filters</a:t>
            </a:r>
          </a:p>
          <a:p>
            <a:pPr lvl="1"/>
            <a:r>
              <a:rPr lang="en-GB" dirty="0" smtClean="0"/>
              <a:t>Example 2: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7305" t="40017" r="29222" b="11241"/>
          <a:stretch>
            <a:fillRect/>
          </a:stretch>
        </p:blipFill>
        <p:spPr bwMode="auto">
          <a:xfrm>
            <a:off x="3676648" y="1885950"/>
            <a:ext cx="55366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New UNS Web Interface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Next steps:</a:t>
            </a:r>
          </a:p>
          <a:p>
            <a:pPr lvl="1"/>
            <a:r>
              <a:rPr lang="en-GB" dirty="0" smtClean="0"/>
              <a:t>Parallel service of UNS 2.0: Q4 2014</a:t>
            </a:r>
          </a:p>
          <a:p>
            <a:pPr lvl="2"/>
            <a:r>
              <a:rPr lang="en-GB" dirty="0" smtClean="0"/>
              <a:t>Only the planned maintenance and Service/Product enhancement messages will be included initially</a:t>
            </a:r>
          </a:p>
          <a:p>
            <a:pPr lvl="2"/>
            <a:r>
              <a:rPr lang="en-GB" dirty="0" smtClean="0"/>
              <a:t>This will allow users to get familiar with the new web interface in advance of the switch-over. </a:t>
            </a:r>
          </a:p>
          <a:p>
            <a:pPr lvl="1"/>
            <a:r>
              <a:rPr lang="en-GB" dirty="0" smtClean="0"/>
              <a:t>Transition of users from existing service to new service</a:t>
            </a:r>
          </a:p>
          <a:p>
            <a:pPr lvl="1"/>
            <a:r>
              <a:rPr lang="en-GB" dirty="0" smtClean="0"/>
              <a:t>Incorporate Alert messages</a:t>
            </a:r>
          </a:p>
          <a:p>
            <a:pPr lvl="1"/>
            <a:r>
              <a:rPr lang="en-GB" dirty="0" smtClean="0"/>
              <a:t>Implementation of integrated user registration via the EO Portal for email messages</a:t>
            </a:r>
          </a:p>
          <a:p>
            <a:pPr lvl="1"/>
            <a:r>
              <a:rPr lang="en-GB" dirty="0" smtClean="0"/>
              <a:t>Update of Service Status page on EUMETSAT website to accommodate the new UNS web interface. 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Additional features to be included in future releases of the UNS:</a:t>
            </a:r>
          </a:p>
          <a:p>
            <a:pPr lvl="1"/>
            <a:r>
              <a:rPr lang="en-GB" dirty="0" smtClean="0"/>
              <a:t>RSS feed</a:t>
            </a:r>
          </a:p>
          <a:p>
            <a:pPr lvl="1"/>
            <a:r>
              <a:rPr lang="en-GB" dirty="0" err="1" smtClean="0"/>
              <a:t>i</a:t>
            </a:r>
            <a:r>
              <a:rPr lang="en-GB" dirty="0" smtClean="0"/>
              <a:t>-calendar integration</a:t>
            </a:r>
          </a:p>
          <a:p>
            <a:pPr lvl="1"/>
            <a:r>
              <a:rPr lang="en-GB" dirty="0" smtClean="0"/>
              <a:t>Integration with OSSI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on current EUMETSAT satellites and future satellite launch plans</a:t>
            </a:r>
          </a:p>
          <a:p>
            <a:endParaRPr lang="en-GB" dirty="0" smtClean="0"/>
          </a:p>
          <a:p>
            <a:r>
              <a:rPr lang="en-GB" dirty="0" smtClean="0"/>
              <a:t>Future service enhancements:</a:t>
            </a:r>
          </a:p>
          <a:p>
            <a:pPr lvl="1"/>
            <a:r>
              <a:rPr lang="en-GB" dirty="0" smtClean="0"/>
              <a:t>New Web Imagery Service</a:t>
            </a:r>
          </a:p>
          <a:p>
            <a:pPr lvl="1"/>
            <a:r>
              <a:rPr lang="en-GB" dirty="0" smtClean="0"/>
              <a:t>New Data Centre Ordering Client</a:t>
            </a:r>
          </a:p>
          <a:p>
            <a:pPr lvl="1"/>
            <a:r>
              <a:rPr lang="en-GB" dirty="0" smtClean="0"/>
              <a:t>User Notification Service 2.0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Enhancements to the OSSI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smtClean="0"/>
              <a:t>OSSI = Operational Service Status Indicator</a:t>
            </a:r>
          </a:p>
          <a:p>
            <a:pPr lvl="1"/>
            <a:r>
              <a:rPr lang="en-GB" sz="2800" dirty="0" smtClean="0"/>
              <a:t>Web tool providing a visual overview of the current status (availability/timeliness) of operational services.</a:t>
            </a:r>
            <a:endParaRPr lang="en-GB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71100" t="44691" r="2894" b="22970"/>
          <a:stretch>
            <a:fillRect/>
          </a:stretch>
        </p:blipFill>
        <p:spPr bwMode="auto">
          <a:xfrm>
            <a:off x="3376100" y="2537497"/>
            <a:ext cx="2913829" cy="394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 2.0 – Enhancements to the OSSI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Future inclusion of the following services in the OSSI:</a:t>
            </a:r>
          </a:p>
          <a:p>
            <a:pPr lvl="2"/>
            <a:r>
              <a:rPr lang="en-GB" dirty="0" err="1" smtClean="0"/>
              <a:t>EUMETCast</a:t>
            </a:r>
            <a:r>
              <a:rPr lang="en-GB" dirty="0" smtClean="0"/>
              <a:t> (by end of the year)</a:t>
            </a:r>
          </a:p>
          <a:p>
            <a:pPr lvl="2"/>
            <a:r>
              <a:rPr lang="en-GB" dirty="0" smtClean="0"/>
              <a:t>SAFs </a:t>
            </a:r>
          </a:p>
          <a:p>
            <a:pPr lvl="2"/>
            <a:r>
              <a:rPr lang="en-GB" dirty="0" smtClean="0"/>
              <a:t>Regional Data Service (EARS)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Cross-referencing of OSSI with UNS announcements: planned for 2015. </a:t>
            </a:r>
          </a:p>
          <a:p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algn="ctr">
              <a:buNone/>
            </a:pPr>
            <a:r>
              <a:rPr lang="en-GB" dirty="0" smtClean="0"/>
              <a:t>A few other things...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0335ABDD-1CB9-4917-9671-73AC2D125289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1638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50350" cy="839788"/>
          </a:xfrm>
        </p:spPr>
        <p:txBody>
          <a:bodyPr/>
          <a:lstStyle/>
          <a:p>
            <a:pPr eaLnBrk="1" hangingPunct="1"/>
            <a:r>
              <a:rPr lang="en-GB" dirty="0" smtClean="0"/>
              <a:t>Product Navigator for Smart Phones</a:t>
            </a:r>
          </a:p>
        </p:txBody>
      </p:sp>
      <p:pic>
        <p:nvPicPr>
          <p:cNvPr id="16388" name="Content Placeholder 4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4475" y="1533525"/>
            <a:ext cx="5665788" cy="4821238"/>
          </a:xfrm>
        </p:spPr>
      </p:pic>
      <p:sp>
        <p:nvSpPr>
          <p:cNvPr id="16391" name="TextBox 5"/>
          <p:cNvSpPr txBox="1">
            <a:spLocks noChangeArrowheads="1"/>
          </p:cNvSpPr>
          <p:nvPr/>
        </p:nvSpPr>
        <p:spPr bwMode="auto">
          <a:xfrm>
            <a:off x="6188075" y="2030413"/>
            <a:ext cx="3717925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Key Features:</a:t>
            </a:r>
          </a:p>
          <a:p>
            <a:pPr>
              <a:spcBef>
                <a:spcPts val="600"/>
              </a:spcBef>
            </a:pPr>
            <a:endParaRPr lang="en-GB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Tx/>
              <a:buChar char="-"/>
            </a:pPr>
            <a:r>
              <a:rPr lang="en-GB" sz="1600" dirty="0" smtClean="0">
                <a:solidFill>
                  <a:schemeClr val="tx1"/>
                </a:solidFill>
              </a:rPr>
              <a:t> Simple search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GB" sz="1600" dirty="0" smtClean="0">
                <a:solidFill>
                  <a:schemeClr val="tx1"/>
                </a:solidFill>
              </a:rPr>
              <a:t> Scroll </a:t>
            </a:r>
            <a:r>
              <a:rPr lang="en-GB" sz="1600" dirty="0">
                <a:solidFill>
                  <a:schemeClr val="tx1"/>
                </a:solidFill>
              </a:rPr>
              <a:t>through </a:t>
            </a:r>
            <a:r>
              <a:rPr lang="en-GB" sz="1600" dirty="0" smtClean="0">
                <a:solidFill>
                  <a:schemeClr val="tx1"/>
                </a:solidFill>
              </a:rPr>
              <a:t>results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GB" sz="1600" dirty="0" smtClean="0">
                <a:solidFill>
                  <a:schemeClr val="tx1"/>
                </a:solidFill>
              </a:rPr>
              <a:t> View product descriptions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GB" sz="1600" dirty="0" smtClean="0">
                <a:solidFill>
                  <a:schemeClr val="tx1"/>
                </a:solidFill>
              </a:rPr>
              <a:t> Link </a:t>
            </a:r>
            <a:r>
              <a:rPr lang="en-GB" sz="1600" dirty="0">
                <a:solidFill>
                  <a:schemeClr val="tx1"/>
                </a:solidFill>
              </a:rPr>
              <a:t>to main PN for more details.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44476" y="1001714"/>
            <a:ext cx="4356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Available since November 2013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Follow us on Twitter!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@</a:t>
            </a:r>
            <a:r>
              <a:rPr lang="en-GB" dirty="0" err="1" smtClean="0"/>
              <a:t>eumetsat_users</a:t>
            </a:r>
            <a:r>
              <a:rPr lang="en-GB" dirty="0" smtClean="0"/>
              <a:t> account was started in June 2012 and has now 607 followers.</a:t>
            </a:r>
          </a:p>
          <a:p>
            <a:r>
              <a:rPr lang="en-GB" dirty="0" smtClean="0"/>
              <a:t>We tweet imagery, product and service updates and other information which might be of interest to our users.</a:t>
            </a:r>
          </a:p>
          <a:p>
            <a:r>
              <a:rPr lang="en-GB" dirty="0" smtClean="0"/>
              <a:t>Our most popular tweets are our Image Library entries.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feedback is welcome!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Any feedback that you may have on our services is most welcome!</a:t>
            </a:r>
          </a:p>
          <a:p>
            <a:endParaRPr lang="en-GB" dirty="0" smtClean="0"/>
          </a:p>
          <a:p>
            <a:r>
              <a:rPr lang="en-GB" dirty="0" smtClean="0"/>
              <a:t>Just send an email to our User Service Helpdesk: </a:t>
            </a:r>
            <a:r>
              <a:rPr lang="en-GB" dirty="0" smtClean="0">
                <a:hlinkClick r:id="rId2"/>
              </a:rPr>
              <a:t>ops@eumetsat.int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 / Comments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37388" y="6426200"/>
            <a:ext cx="7112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4B781957-DA88-43D2-BEBB-539BE114F79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4297" y="1527112"/>
            <a:ext cx="3365500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sz="5400" i="1" dirty="0" smtClean="0"/>
              <a:t>Thank you !</a:t>
            </a:r>
            <a:endParaRPr lang="en-GB" sz="5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</a:rPr>
              <a:t>Overview on current EUMETSAT satellites and future satellite launch plans</a:t>
            </a:r>
          </a:p>
          <a:p>
            <a:endParaRPr lang="en-GB" dirty="0" smtClean="0"/>
          </a:p>
          <a:p>
            <a:r>
              <a:rPr lang="en-GB" dirty="0" smtClean="0"/>
              <a:t>Future service enhancements:</a:t>
            </a:r>
          </a:p>
          <a:p>
            <a:pPr lvl="1"/>
            <a:r>
              <a:rPr lang="en-GB" dirty="0" smtClean="0"/>
              <a:t>New Web Imagery Service</a:t>
            </a:r>
          </a:p>
          <a:p>
            <a:pPr lvl="1"/>
            <a:r>
              <a:rPr lang="en-GB" dirty="0" smtClean="0"/>
              <a:t>New Data Centre Ordering Client</a:t>
            </a:r>
          </a:p>
          <a:p>
            <a:pPr lvl="1"/>
            <a:r>
              <a:rPr lang="en-GB" dirty="0" smtClean="0"/>
              <a:t>User Notification Service 2.0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6" descr="mf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760" y="3181350"/>
            <a:ext cx="631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/>
              <a:t>Current EUMETSAT satellites</a:t>
            </a:r>
          </a:p>
        </p:txBody>
      </p:sp>
      <p:pic>
        <p:nvPicPr>
          <p:cNvPr id="90116" name="Picture 2" descr="epsjsnorbi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3" y="2307908"/>
            <a:ext cx="347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jason-bi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5958">
            <a:off x="3054350" y="2446020"/>
            <a:ext cx="981075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meto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44811" y="2274569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29684"/>
            <a:ext cx="1241289" cy="125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1013" y="4439209"/>
            <a:ext cx="1241289" cy="125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1" name="TextBox 26"/>
          <p:cNvSpPr txBox="1">
            <a:spLocks noChangeArrowheads="1"/>
          </p:cNvSpPr>
          <p:nvPr/>
        </p:nvSpPr>
        <p:spPr bwMode="auto">
          <a:xfrm>
            <a:off x="252774" y="2049144"/>
            <a:ext cx="7207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EDB00"/>
                </a:solidFill>
              </a:rPr>
              <a:t>METOP</a:t>
            </a:r>
            <a:r>
              <a:rPr lang="en-GB" dirty="0" smtClean="0">
                <a:solidFill>
                  <a:srgbClr val="FEDB00"/>
                </a:solidFill>
              </a:rPr>
              <a:t>-B</a:t>
            </a:r>
            <a:endParaRPr lang="en-GB" dirty="0">
              <a:solidFill>
                <a:srgbClr val="FEDB00"/>
              </a:solidFill>
            </a:endParaRPr>
          </a:p>
        </p:txBody>
      </p:sp>
      <p:sp>
        <p:nvSpPr>
          <p:cNvPr id="90122" name="TextBox 27"/>
          <p:cNvSpPr txBox="1">
            <a:spLocks noChangeArrowheads="1"/>
          </p:cNvSpPr>
          <p:nvPr/>
        </p:nvSpPr>
        <p:spPr bwMode="auto">
          <a:xfrm>
            <a:off x="3175000" y="2141220"/>
            <a:ext cx="6953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JASON-2</a:t>
            </a:r>
          </a:p>
        </p:txBody>
      </p:sp>
      <p:sp>
        <p:nvSpPr>
          <p:cNvPr id="90123" name="TextBox 28"/>
          <p:cNvSpPr txBox="1">
            <a:spLocks noChangeArrowheads="1"/>
          </p:cNvSpPr>
          <p:nvPr/>
        </p:nvSpPr>
        <p:spPr bwMode="auto">
          <a:xfrm>
            <a:off x="125887" y="5870575"/>
            <a:ext cx="101822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5E2"/>
                </a:solidFill>
              </a:rPr>
              <a:t>METEOSAT</a:t>
            </a:r>
            <a:r>
              <a:rPr lang="en-GB" dirty="0" smtClean="0">
                <a:solidFill>
                  <a:srgbClr val="00B5E2"/>
                </a:solidFill>
              </a:rPr>
              <a:t>-10</a:t>
            </a:r>
            <a:endParaRPr lang="en-GB" dirty="0">
              <a:solidFill>
                <a:srgbClr val="00B5E2"/>
              </a:solidFill>
            </a:endParaRPr>
          </a:p>
        </p:txBody>
      </p:sp>
      <p:sp>
        <p:nvSpPr>
          <p:cNvPr id="90124" name="TextBox 29"/>
          <p:cNvSpPr txBox="1">
            <a:spLocks noChangeArrowheads="1"/>
          </p:cNvSpPr>
          <p:nvPr/>
        </p:nvSpPr>
        <p:spPr bwMode="auto">
          <a:xfrm>
            <a:off x="1252157" y="587057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5E2"/>
                </a:solidFill>
              </a:rPr>
              <a:t>METEOSAT</a:t>
            </a:r>
            <a:r>
              <a:rPr lang="en-GB" dirty="0" smtClean="0">
                <a:solidFill>
                  <a:srgbClr val="00B5E2"/>
                </a:solidFill>
              </a:rPr>
              <a:t>-9</a:t>
            </a:r>
            <a:endParaRPr lang="en-GB" dirty="0">
              <a:solidFill>
                <a:srgbClr val="00B5E2"/>
              </a:solidFill>
            </a:endParaRPr>
          </a:p>
        </p:txBody>
      </p:sp>
      <p:sp>
        <p:nvSpPr>
          <p:cNvPr id="90125" name="TextBox 30"/>
          <p:cNvSpPr txBox="1">
            <a:spLocks noChangeArrowheads="1"/>
          </p:cNvSpPr>
          <p:nvPr/>
        </p:nvSpPr>
        <p:spPr bwMode="auto">
          <a:xfrm>
            <a:off x="5013697" y="387032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B5E2"/>
                </a:solidFill>
              </a:rPr>
              <a:t>METEOSAT-7</a:t>
            </a:r>
          </a:p>
        </p:txBody>
      </p:sp>
      <p:sp>
        <p:nvSpPr>
          <p:cNvPr id="90126" name="TextBox 31"/>
          <p:cNvSpPr txBox="1">
            <a:spLocks noChangeArrowheads="1"/>
          </p:cNvSpPr>
          <p:nvPr/>
        </p:nvSpPr>
        <p:spPr bwMode="auto">
          <a:xfrm>
            <a:off x="5718080" y="968383"/>
            <a:ext cx="1938338" cy="230188"/>
          </a:xfrm>
          <a:prstGeom prst="rect">
            <a:avLst/>
          </a:prstGeom>
          <a:solidFill>
            <a:srgbClr val="FEDB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METOP-A (98.7° incl.)</a:t>
            </a:r>
          </a:p>
        </p:txBody>
      </p:sp>
      <p:sp>
        <p:nvSpPr>
          <p:cNvPr id="90127" name="TextBox 33"/>
          <p:cNvSpPr txBox="1">
            <a:spLocks noChangeArrowheads="1"/>
          </p:cNvSpPr>
          <p:nvPr/>
        </p:nvSpPr>
        <p:spPr bwMode="auto">
          <a:xfrm>
            <a:off x="5718080" y="1204921"/>
            <a:ext cx="1938338" cy="230187"/>
          </a:xfrm>
          <a:prstGeom prst="rect">
            <a:avLst/>
          </a:prstGeom>
          <a:solidFill>
            <a:srgbClr val="FEDB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EUMETSAT POLAR SYSTEM</a:t>
            </a:r>
          </a:p>
        </p:txBody>
      </p:sp>
      <p:sp>
        <p:nvSpPr>
          <p:cNvPr id="90128" name="TextBox 35"/>
          <p:cNvSpPr txBox="1">
            <a:spLocks noChangeArrowheads="1"/>
          </p:cNvSpPr>
          <p:nvPr/>
        </p:nvSpPr>
        <p:spPr bwMode="auto">
          <a:xfrm>
            <a:off x="5718080" y="1441458"/>
            <a:ext cx="1938338" cy="784830"/>
          </a:xfrm>
          <a:prstGeom prst="rect">
            <a:avLst/>
          </a:prstGeom>
          <a:solidFill>
            <a:srgbClr val="FEDB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 smtClean="0"/>
              <a:t>Kept in its nominal mid-morning sun synchronous orbit at 817km altitude. Providing Global and Regional Data Service, as well as Direct Readout Service.</a:t>
            </a:r>
          </a:p>
        </p:txBody>
      </p:sp>
      <p:sp>
        <p:nvSpPr>
          <p:cNvPr id="90129" name="TextBox 36"/>
          <p:cNvSpPr txBox="1">
            <a:spLocks noChangeArrowheads="1"/>
          </p:cNvSpPr>
          <p:nvPr/>
        </p:nvSpPr>
        <p:spPr bwMode="auto">
          <a:xfrm>
            <a:off x="7807230" y="968383"/>
            <a:ext cx="1938338" cy="2301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JASON-2 (66° incl.)</a:t>
            </a:r>
          </a:p>
        </p:txBody>
      </p:sp>
      <p:sp>
        <p:nvSpPr>
          <p:cNvPr id="90130" name="TextBox 39"/>
          <p:cNvSpPr txBox="1">
            <a:spLocks noChangeArrowheads="1"/>
          </p:cNvSpPr>
          <p:nvPr/>
        </p:nvSpPr>
        <p:spPr bwMode="auto">
          <a:xfrm>
            <a:off x="7807230" y="1204921"/>
            <a:ext cx="1938338" cy="230187"/>
          </a:xfrm>
          <a:prstGeom prst="rect">
            <a:avLst/>
          </a:prstGeom>
          <a:solidFill>
            <a:schemeClr val="accent2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OCEAN SURFACE TOPOGRAPHY</a:t>
            </a:r>
          </a:p>
        </p:txBody>
      </p:sp>
      <p:sp>
        <p:nvSpPr>
          <p:cNvPr id="90131" name="TextBox 40"/>
          <p:cNvSpPr txBox="1">
            <a:spLocks noChangeArrowheads="1"/>
          </p:cNvSpPr>
          <p:nvPr/>
        </p:nvSpPr>
        <p:spPr bwMode="auto">
          <a:xfrm>
            <a:off x="7807230" y="1441458"/>
            <a:ext cx="1938338" cy="784830"/>
          </a:xfrm>
          <a:prstGeom prst="rect">
            <a:avLst/>
          </a:prstGeom>
          <a:solidFill>
            <a:schemeClr val="accent2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 smtClean="0"/>
              <a:t>Kept in its nominal non-synchronous low Earth orbit at 1,336km altitude, in support of the Ocean Surface Topography Mission. </a:t>
            </a:r>
          </a:p>
        </p:txBody>
      </p:sp>
      <p:sp>
        <p:nvSpPr>
          <p:cNvPr id="90132" name="TextBox 41"/>
          <p:cNvSpPr txBox="1">
            <a:spLocks noChangeArrowheads="1"/>
          </p:cNvSpPr>
          <p:nvPr/>
        </p:nvSpPr>
        <p:spPr bwMode="auto">
          <a:xfrm>
            <a:off x="7807230" y="3293616"/>
            <a:ext cx="1938338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METEOSAT-7 (</a:t>
            </a:r>
            <a:r>
              <a:rPr lang="en-GB" dirty="0" smtClean="0"/>
              <a:t>57° </a:t>
            </a:r>
            <a:r>
              <a:rPr lang="en-GB" dirty="0"/>
              <a:t>EAST)</a:t>
            </a:r>
          </a:p>
        </p:txBody>
      </p:sp>
      <p:sp>
        <p:nvSpPr>
          <p:cNvPr id="90133" name="TextBox 42"/>
          <p:cNvSpPr txBox="1">
            <a:spLocks noChangeArrowheads="1"/>
          </p:cNvSpPr>
          <p:nvPr/>
        </p:nvSpPr>
        <p:spPr bwMode="auto">
          <a:xfrm>
            <a:off x="7807230" y="3530154"/>
            <a:ext cx="1938338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INDIAN OCEAN DATA COVERAGE</a:t>
            </a:r>
          </a:p>
        </p:txBody>
      </p:sp>
      <p:sp>
        <p:nvSpPr>
          <p:cNvPr id="90134" name="TextBox 43"/>
          <p:cNvSpPr txBox="1">
            <a:spLocks noChangeArrowheads="1"/>
          </p:cNvSpPr>
          <p:nvPr/>
        </p:nvSpPr>
        <p:spPr bwMode="auto">
          <a:xfrm>
            <a:off x="7807230" y="3766691"/>
            <a:ext cx="1938338" cy="646113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Operated in support of the Indian Ocean Data Coverage (IODC) mission, bridging an observational gap in this region</a:t>
            </a:r>
          </a:p>
        </p:txBody>
      </p:sp>
      <p:sp>
        <p:nvSpPr>
          <p:cNvPr id="90135" name="TextBox 45"/>
          <p:cNvSpPr txBox="1">
            <a:spLocks noChangeArrowheads="1"/>
          </p:cNvSpPr>
          <p:nvPr/>
        </p:nvSpPr>
        <p:spPr bwMode="auto">
          <a:xfrm>
            <a:off x="5761831" y="4864100"/>
            <a:ext cx="1938338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METEOSAT-9 </a:t>
            </a:r>
            <a:r>
              <a:rPr lang="en-GB" dirty="0" smtClean="0"/>
              <a:t>(9.5° EAST)</a:t>
            </a:r>
            <a:endParaRPr lang="en-GB" dirty="0"/>
          </a:p>
        </p:txBody>
      </p:sp>
      <p:sp>
        <p:nvSpPr>
          <p:cNvPr id="90136" name="TextBox 46"/>
          <p:cNvSpPr txBox="1">
            <a:spLocks noChangeArrowheads="1"/>
          </p:cNvSpPr>
          <p:nvPr/>
        </p:nvSpPr>
        <p:spPr bwMode="auto">
          <a:xfrm>
            <a:off x="5761831" y="5100638"/>
            <a:ext cx="1938338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 dirty="0" smtClean="0"/>
              <a:t>RAPID SCANNING SERVICE (RSS)</a:t>
            </a:r>
            <a:endParaRPr lang="en-GB" b="0" dirty="0"/>
          </a:p>
        </p:txBody>
      </p:sp>
      <p:sp>
        <p:nvSpPr>
          <p:cNvPr id="90137" name="TextBox 47"/>
          <p:cNvSpPr txBox="1">
            <a:spLocks noChangeArrowheads="1"/>
          </p:cNvSpPr>
          <p:nvPr/>
        </p:nvSpPr>
        <p:spPr bwMode="auto">
          <a:xfrm>
            <a:off x="5761831" y="5337175"/>
            <a:ext cx="1938338" cy="507831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 smtClean="0"/>
              <a:t>Delivering the Rapid Scanning Service (RSS) over Europe and adjacent seas. </a:t>
            </a:r>
          </a:p>
        </p:txBody>
      </p:sp>
      <p:sp>
        <p:nvSpPr>
          <p:cNvPr id="90138" name="TextBox 48"/>
          <p:cNvSpPr txBox="1">
            <a:spLocks noChangeArrowheads="1"/>
          </p:cNvSpPr>
          <p:nvPr/>
        </p:nvSpPr>
        <p:spPr bwMode="auto">
          <a:xfrm>
            <a:off x="7850981" y="4864100"/>
            <a:ext cx="1938338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METEOSAT-8 </a:t>
            </a:r>
            <a:r>
              <a:rPr lang="en-GB" dirty="0" smtClean="0"/>
              <a:t>(3.5</a:t>
            </a:r>
            <a:r>
              <a:rPr lang="en-GB" dirty="0"/>
              <a:t>° EAST)</a:t>
            </a:r>
          </a:p>
        </p:txBody>
      </p:sp>
      <p:sp>
        <p:nvSpPr>
          <p:cNvPr id="90139" name="TextBox 49"/>
          <p:cNvSpPr txBox="1">
            <a:spLocks noChangeArrowheads="1"/>
          </p:cNvSpPr>
          <p:nvPr/>
        </p:nvSpPr>
        <p:spPr bwMode="auto">
          <a:xfrm>
            <a:off x="7850981" y="5100638"/>
            <a:ext cx="1938338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b="0" dirty="0"/>
          </a:p>
        </p:txBody>
      </p:sp>
      <p:sp>
        <p:nvSpPr>
          <p:cNvPr id="90140" name="TextBox 50"/>
          <p:cNvSpPr txBox="1">
            <a:spLocks noChangeArrowheads="1"/>
          </p:cNvSpPr>
          <p:nvPr/>
        </p:nvSpPr>
        <p:spPr bwMode="auto">
          <a:xfrm>
            <a:off x="7850981" y="5337175"/>
            <a:ext cx="1938338" cy="230832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 smtClean="0"/>
              <a:t>Back-up service for 0° and RSS.</a:t>
            </a:r>
          </a:p>
        </p:txBody>
      </p:sp>
      <p:pic>
        <p:nvPicPr>
          <p:cNvPr id="29" name="Picture 6" descr="meto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13837">
            <a:off x="740567" y="2274570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978414" y="2119699"/>
            <a:ext cx="7207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EDB00"/>
                </a:solidFill>
              </a:rPr>
              <a:t>METOP-A</a:t>
            </a:r>
          </a:p>
        </p:txBody>
      </p:sp>
      <p:pic>
        <p:nvPicPr>
          <p:cNvPr id="31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9138" y="4515409"/>
            <a:ext cx="1241289" cy="125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29"/>
          <p:cNvSpPr txBox="1">
            <a:spLocks noChangeArrowheads="1"/>
          </p:cNvSpPr>
          <p:nvPr/>
        </p:nvSpPr>
        <p:spPr bwMode="auto">
          <a:xfrm>
            <a:off x="2208118" y="587057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5E2"/>
                </a:solidFill>
              </a:rPr>
              <a:t>METEOSAT-8</a:t>
            </a: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5720556" y="2299514"/>
            <a:ext cx="1938338" cy="230188"/>
          </a:xfrm>
          <a:prstGeom prst="rect">
            <a:avLst/>
          </a:prstGeom>
          <a:solidFill>
            <a:srgbClr val="FEDB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METOP</a:t>
            </a:r>
            <a:r>
              <a:rPr lang="en-GB" dirty="0" smtClean="0">
                <a:solidFill>
                  <a:schemeClr val="tx1"/>
                </a:solidFill>
              </a:rPr>
              <a:t>-B </a:t>
            </a:r>
            <a:r>
              <a:rPr lang="en-GB" dirty="0">
                <a:solidFill>
                  <a:schemeClr val="tx1"/>
                </a:solidFill>
              </a:rPr>
              <a:t>(98.7° incl.)</a:t>
            </a:r>
          </a:p>
        </p:txBody>
      </p:sp>
      <p:sp>
        <p:nvSpPr>
          <p:cNvPr id="35" name="TextBox 33"/>
          <p:cNvSpPr txBox="1">
            <a:spLocks noChangeArrowheads="1"/>
          </p:cNvSpPr>
          <p:nvPr/>
        </p:nvSpPr>
        <p:spPr bwMode="auto">
          <a:xfrm>
            <a:off x="5720556" y="2545577"/>
            <a:ext cx="1938338" cy="230187"/>
          </a:xfrm>
          <a:prstGeom prst="rect">
            <a:avLst/>
          </a:prstGeom>
          <a:solidFill>
            <a:srgbClr val="FEDB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 dirty="0"/>
              <a:t>EUMETSAT POLAR SYSTEM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720556" y="2782114"/>
            <a:ext cx="1938338" cy="646331"/>
          </a:xfrm>
          <a:prstGeom prst="rect">
            <a:avLst/>
          </a:prstGeom>
          <a:solidFill>
            <a:srgbClr val="FEDB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/>
              <a:t>Launched on 17/09/2012. </a:t>
            </a:r>
          </a:p>
          <a:p>
            <a:r>
              <a:rPr lang="en-US" b="0" dirty="0" smtClean="0"/>
              <a:t>Primary </a:t>
            </a:r>
            <a:r>
              <a:rPr lang="en-US" b="0" dirty="0" err="1" smtClean="0"/>
              <a:t>Metop</a:t>
            </a:r>
            <a:r>
              <a:rPr lang="en-US" b="0" dirty="0" smtClean="0"/>
              <a:t> satellite. Providing Global and Regional Data Service, as well as Direct Readout Service.</a:t>
            </a:r>
          </a:p>
        </p:txBody>
      </p:sp>
      <p:sp>
        <p:nvSpPr>
          <p:cNvPr id="37" name="TextBox 45"/>
          <p:cNvSpPr txBox="1">
            <a:spLocks noChangeArrowheads="1"/>
          </p:cNvSpPr>
          <p:nvPr/>
        </p:nvSpPr>
        <p:spPr bwMode="auto">
          <a:xfrm>
            <a:off x="3548063" y="4864100"/>
            <a:ext cx="2097267" cy="230832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METEOSAT</a:t>
            </a:r>
            <a:r>
              <a:rPr lang="en-GB" dirty="0" smtClean="0"/>
              <a:t>-10 (0°)</a:t>
            </a:r>
            <a:endParaRPr lang="en-GB" dirty="0"/>
          </a:p>
        </p:txBody>
      </p:sp>
      <p:sp>
        <p:nvSpPr>
          <p:cNvPr id="38" name="TextBox 46"/>
          <p:cNvSpPr txBox="1">
            <a:spLocks noChangeArrowheads="1"/>
          </p:cNvSpPr>
          <p:nvPr/>
        </p:nvSpPr>
        <p:spPr bwMode="auto">
          <a:xfrm>
            <a:off x="3548063" y="5100638"/>
            <a:ext cx="2097267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dirty="0"/>
              <a:t>METEOSAT FULL DISC IMAGERY</a:t>
            </a:r>
          </a:p>
        </p:txBody>
      </p:sp>
      <p:sp>
        <p:nvSpPr>
          <p:cNvPr id="39" name="TextBox 47"/>
          <p:cNvSpPr txBox="1">
            <a:spLocks noChangeArrowheads="1"/>
          </p:cNvSpPr>
          <p:nvPr/>
        </p:nvSpPr>
        <p:spPr bwMode="auto">
          <a:xfrm>
            <a:off x="3548063" y="5337175"/>
            <a:ext cx="2097267" cy="784830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/>
              <a:t>Launched on 05/07/2012. Delivering prime </a:t>
            </a:r>
            <a:r>
              <a:rPr lang="en-US" b="0" dirty="0" err="1" smtClean="0"/>
              <a:t>Meteosat</a:t>
            </a:r>
            <a:r>
              <a:rPr lang="en-US" b="0" dirty="0" smtClean="0"/>
              <a:t> full disc imagery service over the European continent, Africa and parts of the Atlantic and Indian oceans.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0"/>
          <p:cNvGrpSpPr>
            <a:grpSpLocks/>
          </p:cNvGrpSpPr>
          <p:nvPr/>
        </p:nvGrpSpPr>
        <p:grpSpPr bwMode="auto">
          <a:xfrm>
            <a:off x="1003300" y="2676525"/>
            <a:ext cx="8710613" cy="2006600"/>
            <a:chOff x="1002937" y="2676053"/>
            <a:chExt cx="8710406" cy="2007045"/>
          </a:xfrm>
        </p:grpSpPr>
        <p:sp>
          <p:nvSpPr>
            <p:cNvPr id="165944" name="Rectangle 96"/>
            <p:cNvSpPr>
              <a:spLocks noChangeArrowheads="1"/>
            </p:cNvSpPr>
            <p:nvPr/>
          </p:nvSpPr>
          <p:spPr bwMode="auto">
            <a:xfrm>
              <a:off x="1002937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45" name="Rectangle 97"/>
            <p:cNvSpPr>
              <a:spLocks noChangeArrowheads="1"/>
            </p:cNvSpPr>
            <p:nvPr/>
          </p:nvSpPr>
          <p:spPr bwMode="auto">
            <a:xfrm>
              <a:off x="1759900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46" name="Rectangle 98"/>
            <p:cNvSpPr>
              <a:spLocks noChangeArrowheads="1"/>
            </p:cNvSpPr>
            <p:nvPr/>
          </p:nvSpPr>
          <p:spPr bwMode="auto">
            <a:xfrm>
              <a:off x="2516863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47" name="Rectangle 101"/>
            <p:cNvSpPr>
              <a:spLocks noChangeArrowheads="1"/>
            </p:cNvSpPr>
            <p:nvPr/>
          </p:nvSpPr>
          <p:spPr bwMode="auto">
            <a:xfrm>
              <a:off x="327382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48" name="Rectangle 102"/>
            <p:cNvSpPr>
              <a:spLocks noChangeArrowheads="1"/>
            </p:cNvSpPr>
            <p:nvPr/>
          </p:nvSpPr>
          <p:spPr bwMode="auto">
            <a:xfrm>
              <a:off x="403078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49" name="Rectangle 103"/>
            <p:cNvSpPr>
              <a:spLocks noChangeArrowheads="1"/>
            </p:cNvSpPr>
            <p:nvPr/>
          </p:nvSpPr>
          <p:spPr bwMode="auto">
            <a:xfrm>
              <a:off x="478775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0" name="Rectangle 104"/>
            <p:cNvSpPr>
              <a:spLocks noChangeArrowheads="1"/>
            </p:cNvSpPr>
            <p:nvPr/>
          </p:nvSpPr>
          <p:spPr bwMode="auto">
            <a:xfrm>
              <a:off x="554471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1" name="Rectangle 105"/>
            <p:cNvSpPr>
              <a:spLocks noChangeArrowheads="1"/>
            </p:cNvSpPr>
            <p:nvPr/>
          </p:nvSpPr>
          <p:spPr bwMode="auto">
            <a:xfrm>
              <a:off x="630167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2" name="Rectangle 106"/>
            <p:cNvSpPr>
              <a:spLocks noChangeArrowheads="1"/>
            </p:cNvSpPr>
            <p:nvPr/>
          </p:nvSpPr>
          <p:spPr bwMode="auto">
            <a:xfrm>
              <a:off x="705864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3" name="Rectangle 107"/>
            <p:cNvSpPr>
              <a:spLocks noChangeArrowheads="1"/>
            </p:cNvSpPr>
            <p:nvPr/>
          </p:nvSpPr>
          <p:spPr bwMode="auto">
            <a:xfrm>
              <a:off x="7815605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4" name="Rectangle 108"/>
            <p:cNvSpPr>
              <a:spLocks noChangeArrowheads="1"/>
            </p:cNvSpPr>
            <p:nvPr/>
          </p:nvSpPr>
          <p:spPr bwMode="auto">
            <a:xfrm>
              <a:off x="8572568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955" name="Rectangle 109"/>
            <p:cNvSpPr>
              <a:spLocks noChangeArrowheads="1"/>
            </p:cNvSpPr>
            <p:nvPr/>
          </p:nvSpPr>
          <p:spPr bwMode="auto">
            <a:xfrm>
              <a:off x="9329531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5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>
                <a:latin typeface="Arial" charset="0"/>
                <a:cs typeface="Arial" charset="0"/>
              </a:rPr>
              <a:t>Deploying the remaining MSG and Metop satellites</a:t>
            </a:r>
          </a:p>
        </p:txBody>
      </p: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1008063" y="2732088"/>
            <a:ext cx="8707437" cy="884237"/>
            <a:chOff x="1008508" y="2868857"/>
            <a:chExt cx="8706992" cy="884238"/>
          </a:xfrm>
        </p:grpSpPr>
        <p:sp>
          <p:nvSpPr>
            <p:cNvPr id="65" name="Rectangle 64"/>
            <p:cNvSpPr/>
            <p:nvPr/>
          </p:nvSpPr>
          <p:spPr>
            <a:xfrm>
              <a:off x="1008508" y="2868857"/>
              <a:ext cx="8706992" cy="165100"/>
            </a:xfrm>
            <a:prstGeom prst="rect">
              <a:avLst/>
            </a:prstGeom>
            <a:solidFill>
              <a:srgbClr val="00B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METEOSAT SECOND GENERATION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11683" y="3046657"/>
              <a:ext cx="3776469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METEOSAT-8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340352" y="3230807"/>
              <a:ext cx="3203411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METEOSAT-9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794502" y="3408608"/>
              <a:ext cx="2831955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GB" dirty="0" smtClean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METEOSAT-10</a:t>
              </a:r>
              <a:endPara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745366" y="3587995"/>
              <a:ext cx="3970134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en-GB" dirty="0" smtClean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MSG-4/METEOSAT-11</a:t>
              </a:r>
              <a:endPara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2560638" y="3933825"/>
            <a:ext cx="6278562" cy="687388"/>
            <a:chOff x="2561186" y="3772145"/>
            <a:chExt cx="6278014" cy="687387"/>
          </a:xfrm>
        </p:grpSpPr>
        <p:sp>
          <p:nvSpPr>
            <p:cNvPr id="67" name="Rectangle 66"/>
            <p:cNvSpPr/>
            <p:nvPr/>
          </p:nvSpPr>
          <p:spPr>
            <a:xfrm>
              <a:off x="2561186" y="3772145"/>
              <a:ext cx="6278014" cy="165100"/>
            </a:xfrm>
            <a:prstGeom prst="rect">
              <a:avLst/>
            </a:prstGeom>
            <a:solidFill>
              <a:srgbClr val="FE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EUMETSAT POLAR SYSTEM (EPS)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61186" y="3948358"/>
              <a:ext cx="2271514" cy="165100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METOP-A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31113" y="4122982"/>
              <a:ext cx="1893722" cy="165100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METOP-B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721660" y="4294432"/>
              <a:ext cx="2117540" cy="165100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METOP-C</a:t>
              </a:r>
            </a:p>
          </p:txBody>
        </p:sp>
      </p:grp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142875" y="3660775"/>
            <a:ext cx="9582150" cy="215900"/>
            <a:chOff x="142875" y="900113"/>
            <a:chExt cx="9582778" cy="215900"/>
          </a:xfrm>
        </p:grpSpPr>
        <p:sp>
          <p:nvSpPr>
            <p:cNvPr id="165910" name="TextBox 199"/>
            <p:cNvSpPr txBox="1">
              <a:spLocks noChangeArrowheads="1"/>
            </p:cNvSpPr>
            <p:nvPr/>
          </p:nvSpPr>
          <p:spPr bwMode="auto">
            <a:xfrm>
              <a:off x="9311684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2025</a:t>
              </a:r>
            </a:p>
          </p:txBody>
        </p:sp>
        <p:sp>
          <p:nvSpPr>
            <p:cNvPr id="165911" name="TextBox 215"/>
            <p:cNvSpPr txBox="1">
              <a:spLocks noChangeArrowheads="1"/>
            </p:cNvSpPr>
            <p:nvPr/>
          </p:nvSpPr>
          <p:spPr bwMode="auto">
            <a:xfrm>
              <a:off x="142875" y="900113"/>
              <a:ext cx="5524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 b="0">
                  <a:solidFill>
                    <a:srgbClr val="FFFFFF"/>
                  </a:solidFill>
                  <a:latin typeface="Arial" charset="0"/>
                  <a:cs typeface="Arial" charset="0"/>
                </a:rPr>
                <a:t>YEAR...</a:t>
              </a:r>
            </a:p>
          </p:txBody>
        </p:sp>
        <p:sp>
          <p:nvSpPr>
            <p:cNvPr id="165912" name="TextBox 199"/>
            <p:cNvSpPr txBox="1">
              <a:spLocks noChangeArrowheads="1"/>
            </p:cNvSpPr>
            <p:nvPr/>
          </p:nvSpPr>
          <p:spPr bwMode="auto">
            <a:xfrm>
              <a:off x="8931775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2024</a:t>
              </a:r>
            </a:p>
          </p:txBody>
        </p:sp>
        <p:sp>
          <p:nvSpPr>
            <p:cNvPr id="165913" name="TextBox 199"/>
            <p:cNvSpPr txBox="1">
              <a:spLocks noChangeArrowheads="1"/>
            </p:cNvSpPr>
            <p:nvPr/>
          </p:nvSpPr>
          <p:spPr bwMode="auto">
            <a:xfrm>
              <a:off x="8554487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2023</a:t>
              </a:r>
            </a:p>
          </p:txBody>
        </p:sp>
        <p:sp>
          <p:nvSpPr>
            <p:cNvPr id="165914" name="TextBox 199"/>
            <p:cNvSpPr txBox="1">
              <a:spLocks noChangeArrowheads="1"/>
            </p:cNvSpPr>
            <p:nvPr/>
          </p:nvSpPr>
          <p:spPr bwMode="auto">
            <a:xfrm>
              <a:off x="8177199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2022</a:t>
              </a:r>
            </a:p>
          </p:txBody>
        </p:sp>
        <p:sp>
          <p:nvSpPr>
            <p:cNvPr id="165915" name="TextBox 199"/>
            <p:cNvSpPr txBox="1">
              <a:spLocks noChangeArrowheads="1"/>
            </p:cNvSpPr>
            <p:nvPr/>
          </p:nvSpPr>
          <p:spPr bwMode="auto">
            <a:xfrm>
              <a:off x="7797291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2021</a:t>
              </a:r>
            </a:p>
          </p:txBody>
        </p:sp>
        <p:sp>
          <p:nvSpPr>
            <p:cNvPr id="165916" name="TextBox 199"/>
            <p:cNvSpPr txBox="1">
              <a:spLocks noChangeArrowheads="1"/>
            </p:cNvSpPr>
            <p:nvPr/>
          </p:nvSpPr>
          <p:spPr bwMode="auto">
            <a:xfrm>
              <a:off x="7420003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2020</a:t>
              </a:r>
            </a:p>
          </p:txBody>
        </p:sp>
        <p:sp>
          <p:nvSpPr>
            <p:cNvPr id="165917" name="TextBox 199"/>
            <p:cNvSpPr txBox="1">
              <a:spLocks noChangeArrowheads="1"/>
            </p:cNvSpPr>
            <p:nvPr/>
          </p:nvSpPr>
          <p:spPr bwMode="auto">
            <a:xfrm>
              <a:off x="7042715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2019</a:t>
              </a:r>
            </a:p>
          </p:txBody>
        </p:sp>
        <p:sp>
          <p:nvSpPr>
            <p:cNvPr id="165918" name="TextBox 199"/>
            <p:cNvSpPr txBox="1">
              <a:spLocks noChangeArrowheads="1"/>
            </p:cNvSpPr>
            <p:nvPr/>
          </p:nvSpPr>
          <p:spPr bwMode="auto">
            <a:xfrm>
              <a:off x="6665427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2018</a:t>
              </a:r>
            </a:p>
          </p:txBody>
        </p:sp>
        <p:sp>
          <p:nvSpPr>
            <p:cNvPr id="165919" name="TextBox 199"/>
            <p:cNvSpPr txBox="1">
              <a:spLocks noChangeArrowheads="1"/>
            </p:cNvSpPr>
            <p:nvPr/>
          </p:nvSpPr>
          <p:spPr bwMode="auto">
            <a:xfrm>
              <a:off x="6285518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2017</a:t>
              </a:r>
            </a:p>
          </p:txBody>
        </p:sp>
        <p:sp>
          <p:nvSpPr>
            <p:cNvPr id="165920" name="TextBox 199"/>
            <p:cNvSpPr txBox="1">
              <a:spLocks noChangeArrowheads="1"/>
            </p:cNvSpPr>
            <p:nvPr/>
          </p:nvSpPr>
          <p:spPr bwMode="auto">
            <a:xfrm>
              <a:off x="5908229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2016</a:t>
              </a:r>
            </a:p>
          </p:txBody>
        </p:sp>
        <p:sp>
          <p:nvSpPr>
            <p:cNvPr id="165921" name="TextBox 199"/>
            <p:cNvSpPr txBox="1">
              <a:spLocks noChangeArrowheads="1"/>
            </p:cNvSpPr>
            <p:nvPr/>
          </p:nvSpPr>
          <p:spPr bwMode="auto">
            <a:xfrm>
              <a:off x="5528320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2015</a:t>
              </a:r>
            </a:p>
          </p:txBody>
        </p:sp>
        <p:sp>
          <p:nvSpPr>
            <p:cNvPr id="165922" name="TextBox 199"/>
            <p:cNvSpPr txBox="1">
              <a:spLocks noChangeArrowheads="1"/>
            </p:cNvSpPr>
            <p:nvPr/>
          </p:nvSpPr>
          <p:spPr bwMode="auto">
            <a:xfrm>
              <a:off x="5151032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2014</a:t>
              </a:r>
            </a:p>
          </p:txBody>
        </p:sp>
        <p:sp>
          <p:nvSpPr>
            <p:cNvPr id="165923" name="TextBox 199"/>
            <p:cNvSpPr txBox="1">
              <a:spLocks noChangeArrowheads="1"/>
            </p:cNvSpPr>
            <p:nvPr/>
          </p:nvSpPr>
          <p:spPr bwMode="auto">
            <a:xfrm>
              <a:off x="4773744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2013</a:t>
              </a:r>
            </a:p>
          </p:txBody>
        </p:sp>
        <p:sp>
          <p:nvSpPr>
            <p:cNvPr id="165924" name="TextBox 199"/>
            <p:cNvSpPr txBox="1">
              <a:spLocks noChangeArrowheads="1"/>
            </p:cNvSpPr>
            <p:nvPr/>
          </p:nvSpPr>
          <p:spPr bwMode="auto">
            <a:xfrm>
              <a:off x="4393835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2012</a:t>
              </a:r>
            </a:p>
          </p:txBody>
        </p:sp>
        <p:sp>
          <p:nvSpPr>
            <p:cNvPr id="165925" name="TextBox 199"/>
            <p:cNvSpPr txBox="1">
              <a:spLocks noChangeArrowheads="1"/>
            </p:cNvSpPr>
            <p:nvPr/>
          </p:nvSpPr>
          <p:spPr bwMode="auto">
            <a:xfrm>
              <a:off x="4013927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2011</a:t>
              </a:r>
            </a:p>
          </p:txBody>
        </p:sp>
        <p:sp>
          <p:nvSpPr>
            <p:cNvPr id="165926" name="TextBox 199"/>
            <p:cNvSpPr txBox="1">
              <a:spLocks noChangeArrowheads="1"/>
            </p:cNvSpPr>
            <p:nvPr/>
          </p:nvSpPr>
          <p:spPr bwMode="auto">
            <a:xfrm>
              <a:off x="3636638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2010</a:t>
              </a:r>
            </a:p>
          </p:txBody>
        </p:sp>
        <p:sp>
          <p:nvSpPr>
            <p:cNvPr id="165927" name="TextBox 199"/>
            <p:cNvSpPr txBox="1">
              <a:spLocks noChangeArrowheads="1"/>
            </p:cNvSpPr>
            <p:nvPr/>
          </p:nvSpPr>
          <p:spPr bwMode="auto">
            <a:xfrm>
              <a:off x="3256730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2009</a:t>
              </a:r>
            </a:p>
          </p:txBody>
        </p:sp>
        <p:sp>
          <p:nvSpPr>
            <p:cNvPr id="165928" name="TextBox 199"/>
            <p:cNvSpPr txBox="1">
              <a:spLocks noChangeArrowheads="1"/>
            </p:cNvSpPr>
            <p:nvPr/>
          </p:nvSpPr>
          <p:spPr bwMode="auto">
            <a:xfrm>
              <a:off x="2879442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2008</a:t>
              </a:r>
            </a:p>
          </p:txBody>
        </p:sp>
        <p:sp>
          <p:nvSpPr>
            <p:cNvPr id="165929" name="TextBox 199"/>
            <p:cNvSpPr txBox="1">
              <a:spLocks noChangeArrowheads="1"/>
            </p:cNvSpPr>
            <p:nvPr/>
          </p:nvSpPr>
          <p:spPr bwMode="auto">
            <a:xfrm>
              <a:off x="2499534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2007</a:t>
              </a:r>
            </a:p>
          </p:txBody>
        </p:sp>
        <p:sp>
          <p:nvSpPr>
            <p:cNvPr id="165930" name="TextBox 199"/>
            <p:cNvSpPr txBox="1">
              <a:spLocks noChangeArrowheads="1"/>
            </p:cNvSpPr>
            <p:nvPr/>
          </p:nvSpPr>
          <p:spPr bwMode="auto">
            <a:xfrm>
              <a:off x="2119626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2006</a:t>
              </a:r>
            </a:p>
          </p:txBody>
        </p:sp>
        <p:sp>
          <p:nvSpPr>
            <p:cNvPr id="165931" name="TextBox 199"/>
            <p:cNvSpPr txBox="1">
              <a:spLocks noChangeArrowheads="1"/>
            </p:cNvSpPr>
            <p:nvPr/>
          </p:nvSpPr>
          <p:spPr bwMode="auto">
            <a:xfrm>
              <a:off x="1742337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2005</a:t>
              </a:r>
            </a:p>
          </p:txBody>
        </p:sp>
        <p:sp>
          <p:nvSpPr>
            <p:cNvPr id="165932" name="TextBox 199"/>
            <p:cNvSpPr txBox="1">
              <a:spLocks noChangeArrowheads="1"/>
            </p:cNvSpPr>
            <p:nvPr/>
          </p:nvSpPr>
          <p:spPr bwMode="auto">
            <a:xfrm>
              <a:off x="1365049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2004</a:t>
              </a:r>
            </a:p>
          </p:txBody>
        </p:sp>
        <p:sp>
          <p:nvSpPr>
            <p:cNvPr id="165933" name="TextBox 199"/>
            <p:cNvSpPr txBox="1">
              <a:spLocks noChangeArrowheads="1"/>
            </p:cNvSpPr>
            <p:nvPr/>
          </p:nvSpPr>
          <p:spPr bwMode="auto">
            <a:xfrm>
              <a:off x="985141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2003</a:t>
              </a:r>
            </a:p>
          </p:txBody>
        </p:sp>
        <p:sp>
          <p:nvSpPr>
            <p:cNvPr id="165934" name="TextBox 199"/>
            <p:cNvSpPr txBox="1">
              <a:spLocks noChangeArrowheads="1"/>
            </p:cNvSpPr>
            <p:nvPr/>
          </p:nvSpPr>
          <p:spPr bwMode="auto">
            <a:xfrm>
              <a:off x="602612" y="900113"/>
              <a:ext cx="41396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2002</a:t>
              </a:r>
            </a:p>
          </p:txBody>
        </p:sp>
      </p:grpSp>
      <p:cxnSp>
        <p:nvCxnSpPr>
          <p:cNvPr id="165895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379788" y="2130425"/>
            <a:ext cx="2438400" cy="0"/>
          </a:xfrm>
          <a:prstGeom prst="line">
            <a:avLst/>
          </a:prstGeom>
          <a:noFill/>
          <a:ln w="3175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65896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1002506" y="2045494"/>
            <a:ext cx="2268538" cy="0"/>
          </a:xfrm>
          <a:prstGeom prst="line">
            <a:avLst/>
          </a:prstGeom>
          <a:noFill/>
          <a:ln w="3175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65897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-142082" y="1942307"/>
            <a:ext cx="2062163" cy="0"/>
          </a:xfrm>
          <a:prstGeom prst="line">
            <a:avLst/>
          </a:prstGeom>
          <a:noFill/>
          <a:ln w="3175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65898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1300162" y="5289551"/>
            <a:ext cx="2238375" cy="0"/>
          </a:xfrm>
          <a:prstGeom prst="line">
            <a:avLst/>
          </a:prstGeom>
          <a:noFill/>
          <a:ln w="3175" algn="ctr">
            <a:solidFill>
              <a:srgbClr val="C00000"/>
            </a:solidFill>
            <a:round/>
            <a:headEnd/>
            <a:tailEnd type="oval" w="med" len="med"/>
          </a:ln>
        </p:spPr>
      </p:cxnSp>
      <p:cxnSp>
        <p:nvCxnSpPr>
          <p:cNvPr id="165899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675063" y="5383213"/>
            <a:ext cx="2051050" cy="0"/>
          </a:xfrm>
          <a:prstGeom prst="line">
            <a:avLst/>
          </a:prstGeom>
          <a:noFill/>
          <a:ln w="3175" algn="ctr">
            <a:solidFill>
              <a:srgbClr val="C00000"/>
            </a:solidFill>
            <a:round/>
            <a:headEnd/>
            <a:tailEnd type="oval" w="med" len="med"/>
          </a:ln>
        </p:spPr>
      </p:cxnSp>
      <p:sp>
        <p:nvSpPr>
          <p:cNvPr id="165900" name="TextBox 199"/>
          <p:cNvSpPr txBox="1">
            <a:spLocks noChangeArrowheads="1"/>
          </p:cNvSpPr>
          <p:nvPr/>
        </p:nvSpPr>
        <p:spPr bwMode="auto">
          <a:xfrm>
            <a:off x="4703763" y="4778375"/>
            <a:ext cx="1149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Metop-B launch</a:t>
            </a:r>
          </a:p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17 September 2012</a:t>
            </a:r>
          </a:p>
        </p:txBody>
      </p:sp>
      <p:sp>
        <p:nvSpPr>
          <p:cNvPr id="165901" name="TextBox 199"/>
          <p:cNvSpPr txBox="1">
            <a:spLocks noChangeArrowheads="1"/>
          </p:cNvSpPr>
          <p:nvPr/>
        </p:nvSpPr>
        <p:spPr bwMode="auto">
          <a:xfrm>
            <a:off x="2420938" y="4778375"/>
            <a:ext cx="11509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Metop-A launch</a:t>
            </a:r>
          </a:p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19 October 2006</a:t>
            </a:r>
          </a:p>
        </p:txBody>
      </p:sp>
      <p:sp>
        <p:nvSpPr>
          <p:cNvPr id="165902" name="TextBox 199"/>
          <p:cNvSpPr txBox="1">
            <a:spLocks noChangeArrowheads="1"/>
          </p:cNvSpPr>
          <p:nvPr/>
        </p:nvSpPr>
        <p:spPr bwMode="auto">
          <a:xfrm>
            <a:off x="892175" y="906463"/>
            <a:ext cx="1150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MSG-1 </a:t>
            </a:r>
            <a:b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(Meteosat-8) launch</a:t>
            </a:r>
          </a:p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28 August 2002</a:t>
            </a:r>
          </a:p>
        </p:txBody>
      </p:sp>
      <p:sp>
        <p:nvSpPr>
          <p:cNvPr id="165903" name="TextBox 199"/>
          <p:cNvSpPr txBox="1">
            <a:spLocks noChangeArrowheads="1"/>
          </p:cNvSpPr>
          <p:nvPr/>
        </p:nvSpPr>
        <p:spPr bwMode="auto">
          <a:xfrm>
            <a:off x="2139950" y="906463"/>
            <a:ext cx="1150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MSG-2 </a:t>
            </a:r>
            <a:b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(Meteosat-9) launch</a:t>
            </a:r>
          </a:p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21 December 2005</a:t>
            </a:r>
          </a:p>
        </p:txBody>
      </p:sp>
      <p:sp>
        <p:nvSpPr>
          <p:cNvPr id="165904" name="TextBox 199"/>
          <p:cNvSpPr txBox="1">
            <a:spLocks noChangeArrowheads="1"/>
          </p:cNvSpPr>
          <p:nvPr/>
        </p:nvSpPr>
        <p:spPr bwMode="auto">
          <a:xfrm>
            <a:off x="4600575" y="906463"/>
            <a:ext cx="1227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MSG-3 </a:t>
            </a:r>
            <a:b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(Meteosat-10) launch</a:t>
            </a:r>
          </a:p>
          <a:p>
            <a:r>
              <a:rPr lang="en-GB" sz="800">
                <a:solidFill>
                  <a:srgbClr val="FFFFFF"/>
                </a:solidFill>
                <a:latin typeface="Arial" charset="0"/>
                <a:cs typeface="Arial" charset="0"/>
              </a:rPr>
              <a:t>5 July 2012</a:t>
            </a:r>
          </a:p>
        </p:txBody>
      </p:sp>
      <p:pic>
        <p:nvPicPr>
          <p:cNvPr id="165905" name="Picture 5" descr="http://www.eumetsat.int/groups/cps/documents/image/gal_hires_launch_met-9_05.jpg"/>
          <p:cNvPicPr>
            <a:picLocks noChangeAspect="1" noChangeArrowheads="1"/>
          </p:cNvPicPr>
          <p:nvPr/>
        </p:nvPicPr>
        <p:blipFill>
          <a:blip r:embed="rId4" cstate="print"/>
          <a:srcRect l="1785" t="14619" r="15622" b="14642"/>
          <a:stretch>
            <a:fillRect/>
          </a:stretch>
        </p:blipFill>
        <p:spPr bwMode="auto">
          <a:xfrm>
            <a:off x="2144713" y="1419225"/>
            <a:ext cx="1897062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6" name="Picture 7" descr="http://www.eumetsat.int/groups/cps/documents/image/gal_hires_launch_metop-a_05.jpg"/>
          <p:cNvPicPr>
            <a:picLocks noChangeAspect="1" noChangeArrowheads="1"/>
          </p:cNvPicPr>
          <p:nvPr/>
        </p:nvPicPr>
        <p:blipFill>
          <a:blip r:embed="rId5" cstate="print"/>
          <a:srcRect l="1097" r="18359" b="20973"/>
          <a:stretch>
            <a:fillRect/>
          </a:stretch>
        </p:blipFill>
        <p:spPr bwMode="auto">
          <a:xfrm>
            <a:off x="2427288" y="5153025"/>
            <a:ext cx="19907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7" name="Picture 8"/>
          <p:cNvPicPr>
            <a:picLocks noChangeAspect="1" noChangeArrowheads="1"/>
          </p:cNvPicPr>
          <p:nvPr/>
        </p:nvPicPr>
        <p:blipFill>
          <a:blip r:embed="rId6" cstate="print"/>
          <a:srcRect t="5249" b="22314"/>
          <a:stretch>
            <a:fillRect/>
          </a:stretch>
        </p:blipFill>
        <p:spPr bwMode="auto">
          <a:xfrm>
            <a:off x="898525" y="1384300"/>
            <a:ext cx="115252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8" name="Picture 10" descr="http://farm9.staticflickr.com/8153/7513911676_89be10b2ea.jpg"/>
          <p:cNvPicPr>
            <a:picLocks noChangeAspect="1" noChangeArrowheads="1"/>
          </p:cNvPicPr>
          <p:nvPr/>
        </p:nvPicPr>
        <p:blipFill>
          <a:blip r:embed="rId7" cstate="print"/>
          <a:srcRect l="8243" t="11876" r="14839" b="15247"/>
          <a:stretch>
            <a:fillRect/>
          </a:stretch>
        </p:blipFill>
        <p:spPr bwMode="auto">
          <a:xfrm>
            <a:off x="4606925" y="1409700"/>
            <a:ext cx="17002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9" name="Picture 12" descr="http://farm9.staticflickr.com/8172/7996750755_068442b0c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5350" y="5145088"/>
            <a:ext cx="196056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938" name="Straight Connector 95"/>
          <p:cNvCxnSpPr>
            <a:cxnSpLocks noChangeShapeType="1"/>
          </p:cNvCxnSpPr>
          <p:nvPr/>
        </p:nvCxnSpPr>
        <p:spPr bwMode="auto">
          <a:xfrm rot="10800000" flipV="1">
            <a:off x="-781050" y="4608513"/>
            <a:ext cx="24765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67939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dirty="0" smtClean="0">
                <a:latin typeface="Arial" charset="0"/>
                <a:cs typeface="Arial" charset="0"/>
              </a:rPr>
              <a:t>EUMETSAT mission planning</a:t>
            </a: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47725" y="1008596"/>
            <a:ext cx="8343900" cy="4861979"/>
            <a:chOff x="847725" y="898525"/>
            <a:chExt cx="8343900" cy="5588000"/>
          </a:xfrm>
          <a:solidFill>
            <a:srgbClr val="C5B9AC">
              <a:alpha val="20000"/>
            </a:srgbClr>
          </a:solidFill>
        </p:grpSpPr>
        <p:sp>
          <p:nvSpPr>
            <p:cNvPr id="93" name="Rectangle 96"/>
            <p:cNvSpPr>
              <a:spLocks noChangeArrowheads="1"/>
            </p:cNvSpPr>
            <p:nvPr/>
          </p:nvSpPr>
          <p:spPr bwMode="auto">
            <a:xfrm>
              <a:off x="8477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Rectangle 97"/>
            <p:cNvSpPr>
              <a:spLocks noChangeArrowheads="1"/>
            </p:cNvSpPr>
            <p:nvPr/>
          </p:nvSpPr>
          <p:spPr bwMode="auto">
            <a:xfrm>
              <a:off x="12985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Rectangle 98"/>
            <p:cNvSpPr>
              <a:spLocks noChangeArrowheads="1"/>
            </p:cNvSpPr>
            <p:nvPr/>
          </p:nvSpPr>
          <p:spPr bwMode="auto">
            <a:xfrm>
              <a:off x="17494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Rectangle 101"/>
            <p:cNvSpPr>
              <a:spLocks noChangeArrowheads="1"/>
            </p:cNvSpPr>
            <p:nvPr/>
          </p:nvSpPr>
          <p:spPr bwMode="auto">
            <a:xfrm>
              <a:off x="22002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Rectangle 102"/>
            <p:cNvSpPr>
              <a:spLocks noChangeArrowheads="1"/>
            </p:cNvSpPr>
            <p:nvPr/>
          </p:nvSpPr>
          <p:spPr bwMode="auto">
            <a:xfrm>
              <a:off x="26511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Rectangle 103"/>
            <p:cNvSpPr>
              <a:spLocks noChangeArrowheads="1"/>
            </p:cNvSpPr>
            <p:nvPr/>
          </p:nvSpPr>
          <p:spPr bwMode="auto">
            <a:xfrm>
              <a:off x="31019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Rectangle 104"/>
            <p:cNvSpPr>
              <a:spLocks noChangeArrowheads="1"/>
            </p:cNvSpPr>
            <p:nvPr/>
          </p:nvSpPr>
          <p:spPr bwMode="auto">
            <a:xfrm>
              <a:off x="35528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Rectangle 105"/>
            <p:cNvSpPr>
              <a:spLocks noChangeArrowheads="1"/>
            </p:cNvSpPr>
            <p:nvPr/>
          </p:nvSpPr>
          <p:spPr bwMode="auto">
            <a:xfrm>
              <a:off x="40036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Rectangle 106"/>
            <p:cNvSpPr>
              <a:spLocks noChangeArrowheads="1"/>
            </p:cNvSpPr>
            <p:nvPr/>
          </p:nvSpPr>
          <p:spPr bwMode="auto">
            <a:xfrm>
              <a:off x="44545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Rectangle 107"/>
            <p:cNvSpPr>
              <a:spLocks noChangeArrowheads="1"/>
            </p:cNvSpPr>
            <p:nvPr/>
          </p:nvSpPr>
          <p:spPr bwMode="auto">
            <a:xfrm>
              <a:off x="49053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Rectangle 108"/>
            <p:cNvSpPr>
              <a:spLocks noChangeArrowheads="1"/>
            </p:cNvSpPr>
            <p:nvPr/>
          </p:nvSpPr>
          <p:spPr bwMode="auto">
            <a:xfrm>
              <a:off x="53562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Rectangle 109"/>
            <p:cNvSpPr>
              <a:spLocks noChangeArrowheads="1"/>
            </p:cNvSpPr>
            <p:nvPr/>
          </p:nvSpPr>
          <p:spPr bwMode="auto">
            <a:xfrm>
              <a:off x="58070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Rectangle 110"/>
            <p:cNvSpPr>
              <a:spLocks noChangeArrowheads="1"/>
            </p:cNvSpPr>
            <p:nvPr/>
          </p:nvSpPr>
          <p:spPr bwMode="auto">
            <a:xfrm>
              <a:off x="62579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Rectangle 111"/>
            <p:cNvSpPr>
              <a:spLocks noChangeArrowheads="1"/>
            </p:cNvSpPr>
            <p:nvPr/>
          </p:nvSpPr>
          <p:spPr bwMode="auto">
            <a:xfrm>
              <a:off x="67087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Rectangle 112"/>
            <p:cNvSpPr>
              <a:spLocks noChangeArrowheads="1"/>
            </p:cNvSpPr>
            <p:nvPr/>
          </p:nvSpPr>
          <p:spPr bwMode="auto">
            <a:xfrm>
              <a:off x="71596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Rectangle 113"/>
            <p:cNvSpPr>
              <a:spLocks noChangeArrowheads="1"/>
            </p:cNvSpPr>
            <p:nvPr/>
          </p:nvSpPr>
          <p:spPr bwMode="auto">
            <a:xfrm>
              <a:off x="76104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Rectangle 114"/>
            <p:cNvSpPr>
              <a:spLocks noChangeArrowheads="1"/>
            </p:cNvSpPr>
            <p:nvPr/>
          </p:nvSpPr>
          <p:spPr bwMode="auto">
            <a:xfrm>
              <a:off x="80613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Rectangle 115"/>
            <p:cNvSpPr>
              <a:spLocks noChangeArrowheads="1"/>
            </p:cNvSpPr>
            <p:nvPr/>
          </p:nvSpPr>
          <p:spPr bwMode="auto">
            <a:xfrm>
              <a:off x="85121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Rectangle 116"/>
            <p:cNvSpPr>
              <a:spLocks noChangeArrowheads="1"/>
            </p:cNvSpPr>
            <p:nvPr/>
          </p:nvSpPr>
          <p:spPr bwMode="auto">
            <a:xfrm>
              <a:off x="89630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941" name="TextBox 177"/>
          <p:cNvSpPr txBox="1">
            <a:spLocks noChangeArrowheads="1"/>
          </p:cNvSpPr>
          <p:nvPr/>
        </p:nvSpPr>
        <p:spPr bwMode="auto">
          <a:xfrm>
            <a:off x="59213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167942" name="TextBox 178"/>
          <p:cNvSpPr txBox="1">
            <a:spLocks noChangeArrowheads="1"/>
          </p:cNvSpPr>
          <p:nvPr/>
        </p:nvSpPr>
        <p:spPr bwMode="auto">
          <a:xfrm>
            <a:off x="81280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167943" name="TextBox 179"/>
          <p:cNvSpPr txBox="1">
            <a:spLocks noChangeArrowheads="1"/>
          </p:cNvSpPr>
          <p:nvPr/>
        </p:nvSpPr>
        <p:spPr bwMode="auto">
          <a:xfrm>
            <a:off x="10429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167944" name="TextBox 180"/>
          <p:cNvSpPr txBox="1">
            <a:spLocks noChangeArrowheads="1"/>
          </p:cNvSpPr>
          <p:nvPr/>
        </p:nvSpPr>
        <p:spPr bwMode="auto">
          <a:xfrm>
            <a:off x="126206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167945" name="TextBox 181"/>
          <p:cNvSpPr txBox="1">
            <a:spLocks noChangeArrowheads="1"/>
          </p:cNvSpPr>
          <p:nvPr/>
        </p:nvSpPr>
        <p:spPr bwMode="auto">
          <a:xfrm>
            <a:off x="149225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167946" name="TextBox 182"/>
          <p:cNvSpPr txBox="1">
            <a:spLocks noChangeArrowheads="1"/>
          </p:cNvSpPr>
          <p:nvPr/>
        </p:nvSpPr>
        <p:spPr bwMode="auto">
          <a:xfrm>
            <a:off x="17160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167947" name="TextBox 183"/>
          <p:cNvSpPr txBox="1">
            <a:spLocks noChangeArrowheads="1"/>
          </p:cNvSpPr>
          <p:nvPr/>
        </p:nvSpPr>
        <p:spPr bwMode="auto">
          <a:xfrm>
            <a:off x="194786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167948" name="TextBox 184"/>
          <p:cNvSpPr txBox="1">
            <a:spLocks noChangeArrowheads="1"/>
          </p:cNvSpPr>
          <p:nvPr/>
        </p:nvSpPr>
        <p:spPr bwMode="auto">
          <a:xfrm>
            <a:off x="21605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67949" name="TextBox 185"/>
          <p:cNvSpPr txBox="1">
            <a:spLocks noChangeArrowheads="1"/>
          </p:cNvSpPr>
          <p:nvPr/>
        </p:nvSpPr>
        <p:spPr bwMode="auto">
          <a:xfrm>
            <a:off x="239077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67950" name="TextBox 186"/>
          <p:cNvSpPr txBox="1">
            <a:spLocks noChangeArrowheads="1"/>
          </p:cNvSpPr>
          <p:nvPr/>
        </p:nvSpPr>
        <p:spPr bwMode="auto">
          <a:xfrm>
            <a:off x="26130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67951" name="TextBox 187"/>
          <p:cNvSpPr txBox="1">
            <a:spLocks noChangeArrowheads="1"/>
          </p:cNvSpPr>
          <p:nvPr/>
        </p:nvSpPr>
        <p:spPr bwMode="auto">
          <a:xfrm>
            <a:off x="284321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67952" name="TextBox 188"/>
          <p:cNvSpPr txBox="1">
            <a:spLocks noChangeArrowheads="1"/>
          </p:cNvSpPr>
          <p:nvPr/>
        </p:nvSpPr>
        <p:spPr bwMode="auto">
          <a:xfrm>
            <a:off x="30622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67953" name="TextBox 189"/>
          <p:cNvSpPr txBox="1">
            <a:spLocks noChangeArrowheads="1"/>
          </p:cNvSpPr>
          <p:nvPr/>
        </p:nvSpPr>
        <p:spPr bwMode="auto">
          <a:xfrm>
            <a:off x="329247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67954" name="TextBox 190"/>
          <p:cNvSpPr txBox="1">
            <a:spLocks noChangeArrowheads="1"/>
          </p:cNvSpPr>
          <p:nvPr/>
        </p:nvSpPr>
        <p:spPr bwMode="auto">
          <a:xfrm>
            <a:off x="35194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67955" name="TextBox 191"/>
          <p:cNvSpPr txBox="1">
            <a:spLocks noChangeArrowheads="1"/>
          </p:cNvSpPr>
          <p:nvPr/>
        </p:nvSpPr>
        <p:spPr bwMode="auto">
          <a:xfrm>
            <a:off x="374967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67956" name="TextBox 192"/>
          <p:cNvSpPr txBox="1">
            <a:spLocks noChangeArrowheads="1"/>
          </p:cNvSpPr>
          <p:nvPr/>
        </p:nvSpPr>
        <p:spPr bwMode="auto">
          <a:xfrm>
            <a:off x="396240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67957" name="TextBox 193"/>
          <p:cNvSpPr txBox="1">
            <a:spLocks noChangeArrowheads="1"/>
          </p:cNvSpPr>
          <p:nvPr/>
        </p:nvSpPr>
        <p:spPr bwMode="auto">
          <a:xfrm>
            <a:off x="419417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67958" name="TextBox 194"/>
          <p:cNvSpPr txBox="1">
            <a:spLocks noChangeArrowheads="1"/>
          </p:cNvSpPr>
          <p:nvPr/>
        </p:nvSpPr>
        <p:spPr bwMode="auto">
          <a:xfrm>
            <a:off x="441483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67959" name="TextBox 195"/>
          <p:cNvSpPr txBox="1">
            <a:spLocks noChangeArrowheads="1"/>
          </p:cNvSpPr>
          <p:nvPr/>
        </p:nvSpPr>
        <p:spPr bwMode="auto">
          <a:xfrm>
            <a:off x="46450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67960" name="TextBox 196"/>
          <p:cNvSpPr txBox="1">
            <a:spLocks noChangeArrowheads="1"/>
          </p:cNvSpPr>
          <p:nvPr/>
        </p:nvSpPr>
        <p:spPr bwMode="auto">
          <a:xfrm>
            <a:off x="486410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67961" name="TextBox 197"/>
          <p:cNvSpPr txBox="1">
            <a:spLocks noChangeArrowheads="1"/>
          </p:cNvSpPr>
          <p:nvPr/>
        </p:nvSpPr>
        <p:spPr bwMode="auto">
          <a:xfrm>
            <a:off x="50942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67962" name="TextBox 198"/>
          <p:cNvSpPr txBox="1">
            <a:spLocks noChangeArrowheads="1"/>
          </p:cNvSpPr>
          <p:nvPr/>
        </p:nvSpPr>
        <p:spPr bwMode="auto">
          <a:xfrm>
            <a:off x="53181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67963" name="TextBox 199"/>
          <p:cNvSpPr txBox="1">
            <a:spLocks noChangeArrowheads="1"/>
          </p:cNvSpPr>
          <p:nvPr/>
        </p:nvSpPr>
        <p:spPr bwMode="auto">
          <a:xfrm>
            <a:off x="554990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67964" name="TextBox 200"/>
          <p:cNvSpPr txBox="1">
            <a:spLocks noChangeArrowheads="1"/>
          </p:cNvSpPr>
          <p:nvPr/>
        </p:nvSpPr>
        <p:spPr bwMode="auto">
          <a:xfrm>
            <a:off x="57626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67965" name="TextBox 201"/>
          <p:cNvSpPr txBox="1">
            <a:spLocks noChangeArrowheads="1"/>
          </p:cNvSpPr>
          <p:nvPr/>
        </p:nvSpPr>
        <p:spPr bwMode="auto">
          <a:xfrm>
            <a:off x="599281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7966" name="TextBox 202"/>
          <p:cNvSpPr txBox="1">
            <a:spLocks noChangeArrowheads="1"/>
          </p:cNvSpPr>
          <p:nvPr/>
        </p:nvSpPr>
        <p:spPr bwMode="auto">
          <a:xfrm>
            <a:off x="621506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7967" name="TextBox 203"/>
          <p:cNvSpPr txBox="1">
            <a:spLocks noChangeArrowheads="1"/>
          </p:cNvSpPr>
          <p:nvPr/>
        </p:nvSpPr>
        <p:spPr bwMode="auto">
          <a:xfrm>
            <a:off x="644525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7968" name="TextBox 204"/>
          <p:cNvSpPr txBox="1">
            <a:spLocks noChangeArrowheads="1"/>
          </p:cNvSpPr>
          <p:nvPr/>
        </p:nvSpPr>
        <p:spPr bwMode="auto">
          <a:xfrm>
            <a:off x="66643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7969" name="TextBox 205"/>
          <p:cNvSpPr txBox="1">
            <a:spLocks noChangeArrowheads="1"/>
          </p:cNvSpPr>
          <p:nvPr/>
        </p:nvSpPr>
        <p:spPr bwMode="auto">
          <a:xfrm>
            <a:off x="689451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7970" name="TextBox 206"/>
          <p:cNvSpPr txBox="1">
            <a:spLocks noChangeArrowheads="1"/>
          </p:cNvSpPr>
          <p:nvPr/>
        </p:nvSpPr>
        <p:spPr bwMode="auto">
          <a:xfrm>
            <a:off x="712470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7971" name="TextBox 207"/>
          <p:cNvSpPr txBox="1">
            <a:spLocks noChangeArrowheads="1"/>
          </p:cNvSpPr>
          <p:nvPr/>
        </p:nvSpPr>
        <p:spPr bwMode="auto">
          <a:xfrm>
            <a:off x="734853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7972" name="TextBox 208"/>
          <p:cNvSpPr txBox="1">
            <a:spLocks noChangeArrowheads="1"/>
          </p:cNvSpPr>
          <p:nvPr/>
        </p:nvSpPr>
        <p:spPr bwMode="auto">
          <a:xfrm>
            <a:off x="75787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973" name="TextBox 209"/>
          <p:cNvSpPr txBox="1">
            <a:spLocks noChangeArrowheads="1"/>
          </p:cNvSpPr>
          <p:nvPr/>
        </p:nvSpPr>
        <p:spPr bwMode="auto">
          <a:xfrm>
            <a:off x="779303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7974" name="TextBox 210"/>
          <p:cNvSpPr txBox="1">
            <a:spLocks noChangeArrowheads="1"/>
          </p:cNvSpPr>
          <p:nvPr/>
        </p:nvSpPr>
        <p:spPr bwMode="auto">
          <a:xfrm>
            <a:off x="80232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7975" name="TextBox 211"/>
          <p:cNvSpPr txBox="1">
            <a:spLocks noChangeArrowheads="1"/>
          </p:cNvSpPr>
          <p:nvPr/>
        </p:nvSpPr>
        <p:spPr bwMode="auto">
          <a:xfrm>
            <a:off x="8243888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67976" name="TextBox 212"/>
          <p:cNvSpPr txBox="1">
            <a:spLocks noChangeArrowheads="1"/>
          </p:cNvSpPr>
          <p:nvPr/>
        </p:nvSpPr>
        <p:spPr bwMode="auto">
          <a:xfrm>
            <a:off x="8475663" y="1009650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67977" name="TextBox 213"/>
          <p:cNvSpPr txBox="1">
            <a:spLocks noChangeArrowheads="1"/>
          </p:cNvSpPr>
          <p:nvPr/>
        </p:nvSpPr>
        <p:spPr bwMode="auto">
          <a:xfrm>
            <a:off x="8693150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67978" name="TextBox 214"/>
          <p:cNvSpPr txBox="1">
            <a:spLocks noChangeArrowheads="1"/>
          </p:cNvSpPr>
          <p:nvPr/>
        </p:nvSpPr>
        <p:spPr bwMode="auto">
          <a:xfrm>
            <a:off x="8924925" y="1009650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67979" name="TextBox 215"/>
          <p:cNvSpPr txBox="1">
            <a:spLocks noChangeArrowheads="1"/>
          </p:cNvSpPr>
          <p:nvPr/>
        </p:nvSpPr>
        <p:spPr bwMode="auto">
          <a:xfrm>
            <a:off x="142875" y="1009650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0">
                <a:solidFill>
                  <a:srgbClr val="002569"/>
                </a:solidFill>
                <a:latin typeface="Arial" charset="0"/>
                <a:cs typeface="Arial" charset="0"/>
              </a:rPr>
              <a:t>YEAR...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23888" y="1303338"/>
            <a:ext cx="3152775" cy="13652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tabLst>
                <a:tab pos="266700" algn="l"/>
                <a:tab pos="717550" algn="l"/>
              </a:tabLst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FIRST GENERATION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846138" y="1636713"/>
            <a:ext cx="4962525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SECOND GENERATION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4227513" y="2536825"/>
            <a:ext cx="4738687" cy="16827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THIRD GENERATION (MTG)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1568450" y="3803650"/>
            <a:ext cx="3854450" cy="165100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(EPS)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23888" y="1447800"/>
            <a:ext cx="3152775" cy="153988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tabLst>
                <a:tab pos="266700" algn="l"/>
                <a:tab pos="717550" algn="l"/>
              </a:tabLst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METEOSAT-7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46137" y="1820337"/>
            <a:ext cx="3624263" cy="169333"/>
          </a:xfrm>
          <a:prstGeom prst="rect">
            <a:avLst/>
          </a:prstGeom>
          <a:gradFill flip="none" rotWithShape="1">
            <a:gsLst>
              <a:gs pos="50000">
                <a:srgbClr val="00B5E2">
                  <a:alpha val="70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METEOSAT-8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1411288" y="1998663"/>
            <a:ext cx="3281362" cy="177800"/>
          </a:xfrm>
          <a:prstGeom prst="rect">
            <a:avLst/>
          </a:prstGeom>
          <a:gradFill flip="none" rotWithShape="1">
            <a:gsLst>
              <a:gs pos="21000">
                <a:srgbClr val="00B5E2">
                  <a:alpha val="70000"/>
                </a:srgbClr>
              </a:gs>
              <a:gs pos="100000">
                <a:srgbClr val="FFFFFF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METEOSAT-9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2874963" y="2190750"/>
            <a:ext cx="2935287" cy="150813"/>
          </a:xfrm>
          <a:prstGeom prst="rect">
            <a:avLst/>
          </a:prstGeom>
          <a:gradFill flip="none" rotWithShape="1">
            <a:gsLst>
              <a:gs pos="34000">
                <a:srgbClr val="00B5E2">
                  <a:alpha val="70000"/>
                </a:srgbClr>
              </a:gs>
              <a:gs pos="100000">
                <a:srgbClr val="FFFFFF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METEOSAT-10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3438525" y="2355850"/>
            <a:ext cx="2370138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MSG-4/METEOSAT-11*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4227513" y="2719388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MTG-I-1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572000" y="2897188"/>
            <a:ext cx="1862138" cy="179387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MTG-S-1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5321300" y="3081338"/>
            <a:ext cx="194945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MTG-I-2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5988050" y="3263900"/>
            <a:ext cx="1966913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MTG-I-3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6359525" y="3443288"/>
            <a:ext cx="1916113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MTG-S-2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7083425" y="3621088"/>
            <a:ext cx="1882775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MTG-I-4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1568450" y="3979863"/>
            <a:ext cx="2667000" cy="165100"/>
          </a:xfrm>
          <a:prstGeom prst="rect">
            <a:avLst/>
          </a:prstGeom>
          <a:gradFill flip="none" rotWithShape="1">
            <a:gsLst>
              <a:gs pos="33000">
                <a:srgbClr val="FEDB00">
                  <a:alpha val="70000"/>
                </a:srgbClr>
              </a:gs>
              <a:gs pos="100000">
                <a:srgbClr val="FFFFFF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METOP-A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2987675" y="4154488"/>
            <a:ext cx="1920875" cy="165100"/>
          </a:xfrm>
          <a:prstGeom prst="rect">
            <a:avLst/>
          </a:prstGeom>
          <a:gradFill flip="none" rotWithShape="1">
            <a:gsLst>
              <a:gs pos="53000">
                <a:srgbClr val="FEDB00">
                  <a:alpha val="70000"/>
                </a:srgbClr>
              </a:gs>
              <a:gs pos="100000">
                <a:srgbClr val="FFFFFF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METOP-B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160838" y="4325938"/>
            <a:ext cx="1262062" cy="1651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METOP-C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4795838" y="4495800"/>
            <a:ext cx="4170362" cy="165100"/>
          </a:xfrm>
          <a:prstGeom prst="rect">
            <a:avLst/>
          </a:prstGeom>
          <a:solidFill>
            <a:srgbClr val="FEDB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EPS-SECOND GENERATION (EPS-SG)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4795838" y="4676775"/>
            <a:ext cx="4164012" cy="165100"/>
          </a:xfrm>
          <a:prstGeom prst="rect">
            <a:avLst/>
          </a:prstGeom>
          <a:solidFill>
            <a:srgbClr val="FEDB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SOUNDING &amp; IMAGERY SATELLITES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5105400" y="4857750"/>
            <a:ext cx="3854450" cy="165100"/>
          </a:xfrm>
          <a:prstGeom prst="rect">
            <a:avLst/>
          </a:prstGeom>
          <a:solidFill>
            <a:srgbClr val="FEDB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METOP-SG MICROWAVE SATELLITES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1993900" y="5029200"/>
            <a:ext cx="2655888" cy="1730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1993900" y="5214938"/>
            <a:ext cx="2647950" cy="160337"/>
          </a:xfrm>
          <a:prstGeom prst="rect">
            <a:avLst/>
          </a:prstGeom>
          <a:gradFill flip="none" rotWithShape="1">
            <a:gsLst>
              <a:gs pos="32000">
                <a:schemeClr val="accent2">
                  <a:alpha val="70000"/>
                </a:schemeClr>
              </a:gs>
              <a:gs pos="100000">
                <a:srgbClr val="FFFFFF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JASON-2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3495675" y="5387975"/>
            <a:ext cx="1143000" cy="1651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JASON-3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4421188" y="5556250"/>
            <a:ext cx="3324225" cy="187325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JASON CONTINUITY OF SERVICES (JASON-CS)</a:t>
            </a:r>
          </a:p>
        </p:txBody>
      </p:sp>
      <p:sp>
        <p:nvSpPr>
          <p:cNvPr id="168007" name="Rectangle 200"/>
          <p:cNvSpPr>
            <a:spLocks noChangeArrowheads="1"/>
          </p:cNvSpPr>
          <p:nvPr/>
        </p:nvSpPr>
        <p:spPr bwMode="auto">
          <a:xfrm>
            <a:off x="757238" y="5913438"/>
            <a:ext cx="82931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205B"/>
                </a:solidFill>
                <a:latin typeface="Arial" charset="0"/>
              </a:rPr>
              <a:t>Only the full operational phase of each mission is represented, excluding commissioning.</a:t>
            </a:r>
          </a:p>
          <a:p>
            <a:r>
              <a:rPr lang="en-US" sz="1400">
                <a:solidFill>
                  <a:srgbClr val="00205B"/>
                </a:solidFill>
                <a:latin typeface="Arial" charset="0"/>
              </a:rPr>
              <a:t>* MSG-4/Meteosat-11 will be stored in orbit, before replacing Meteosat-10</a:t>
            </a:r>
            <a:endParaRPr lang="de-DE" sz="1400">
              <a:solidFill>
                <a:srgbClr val="00205B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on current EUMETSAT satellites and future satellite launch plans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0B0F0"/>
                </a:solidFill>
              </a:rPr>
              <a:t>Future service enhancements:</a:t>
            </a:r>
          </a:p>
          <a:p>
            <a:pPr lvl="1"/>
            <a:r>
              <a:rPr lang="en-GB" dirty="0" smtClean="0">
                <a:solidFill>
                  <a:srgbClr val="00B0F0"/>
                </a:solidFill>
              </a:rPr>
              <a:t>New Web Imagery Service</a:t>
            </a:r>
          </a:p>
          <a:p>
            <a:pPr lvl="1"/>
            <a:r>
              <a:rPr lang="en-GB" dirty="0" smtClean="0"/>
              <a:t>New Data Centre Ordering Client</a:t>
            </a:r>
          </a:p>
          <a:p>
            <a:pPr lvl="1"/>
            <a:r>
              <a:rPr lang="en-GB" dirty="0" smtClean="0"/>
              <a:t>User Notification Service 2.0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Web Imagery Service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A new service to visualise EUMETSAT satellite data has been beta-tested.</a:t>
            </a:r>
          </a:p>
          <a:p>
            <a:endParaRPr lang="en-GB" dirty="0" smtClean="0"/>
          </a:p>
          <a:p>
            <a:r>
              <a:rPr lang="en-GB" dirty="0" smtClean="0"/>
              <a:t>The service makes use of the OGC Web Map Service (WMS) specification, which allows users to see satellite imagery in a standard, interoperable way.</a:t>
            </a:r>
          </a:p>
          <a:p>
            <a:endParaRPr lang="en-GB" dirty="0" smtClean="0"/>
          </a:p>
          <a:p>
            <a:r>
              <a:rPr lang="en-GB" dirty="0" smtClean="0"/>
              <a:t>Key features of the WMS</a:t>
            </a:r>
          </a:p>
          <a:p>
            <a:pPr lvl="1"/>
            <a:r>
              <a:rPr lang="en-GB" sz="2900" dirty="0" smtClean="0"/>
              <a:t>Provides a simple view of </a:t>
            </a:r>
          </a:p>
          <a:p>
            <a:pPr lvl="1">
              <a:buNone/>
            </a:pPr>
            <a:r>
              <a:rPr lang="en-GB" sz="2900" dirty="0" smtClean="0"/>
              <a:t>	EUMETSAT’s satellite products</a:t>
            </a:r>
          </a:p>
          <a:p>
            <a:pPr lvl="1"/>
            <a:r>
              <a:rPr lang="en-GB" sz="2900" dirty="0" smtClean="0"/>
              <a:t>Allows easy regional selection, </a:t>
            </a:r>
          </a:p>
          <a:p>
            <a:pPr lvl="1">
              <a:buNone/>
            </a:pPr>
            <a:r>
              <a:rPr lang="en-GB" sz="2900" dirty="0" smtClean="0"/>
              <a:t>	overlay of products on World Map background</a:t>
            </a:r>
          </a:p>
          <a:p>
            <a:pPr lvl="1"/>
            <a:r>
              <a:rPr lang="en-GB" sz="2900" dirty="0" smtClean="0"/>
              <a:t>Imagery available in various formats </a:t>
            </a:r>
          </a:p>
          <a:p>
            <a:pPr lvl="1"/>
            <a:r>
              <a:rPr lang="en-GB" sz="2900" dirty="0" smtClean="0"/>
              <a:t>OGC standards allow for easy exchange </a:t>
            </a:r>
          </a:p>
          <a:p>
            <a:pPr lvl="1">
              <a:buNone/>
            </a:pPr>
            <a:r>
              <a:rPr lang="en-GB" sz="2900" dirty="0" smtClean="0"/>
              <a:t>	of imagery between web map viewer providers 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This new service is intended to replace the existing web imagery service</a:t>
            </a:r>
          </a:p>
          <a:p>
            <a:endParaRPr lang="en-GB" dirty="0" smtClean="0"/>
          </a:p>
          <a:p>
            <a:r>
              <a:rPr lang="en-GB" dirty="0" smtClean="0"/>
              <a:t>It will mirror the contents of the existing service:</a:t>
            </a:r>
          </a:p>
          <a:p>
            <a:pPr lvl="1"/>
            <a:r>
              <a:rPr lang="en-GB" dirty="0" err="1" smtClean="0"/>
              <a:t>Meteosat</a:t>
            </a:r>
            <a:r>
              <a:rPr lang="en-GB" dirty="0" smtClean="0"/>
              <a:t> and </a:t>
            </a:r>
            <a:r>
              <a:rPr lang="en-GB" dirty="0" err="1" smtClean="0"/>
              <a:t>Metop</a:t>
            </a:r>
            <a:r>
              <a:rPr lang="en-GB" dirty="0" smtClean="0"/>
              <a:t> imagery, RGB composites and other visualised products</a:t>
            </a:r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t="12646" r="1704" b="2090"/>
          <a:stretch>
            <a:fillRect/>
          </a:stretch>
        </p:blipFill>
        <p:spPr bwMode="auto">
          <a:xfrm>
            <a:off x="5518330" y="2071690"/>
            <a:ext cx="4387669" cy="232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Web Imagery Service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Next steps:</a:t>
            </a:r>
          </a:p>
          <a:p>
            <a:pPr lvl="1"/>
            <a:r>
              <a:rPr lang="en-GB" dirty="0" smtClean="0"/>
              <a:t>Transition to operational pilot in Q4 2014</a:t>
            </a:r>
          </a:p>
          <a:p>
            <a:pPr lvl="1"/>
            <a:r>
              <a:rPr lang="en-GB" dirty="0" smtClean="0"/>
              <a:t>Release the service in parallel to the existing web imagery service (for a few months)</a:t>
            </a:r>
          </a:p>
          <a:p>
            <a:pPr lvl="1"/>
            <a:r>
              <a:rPr lang="en-GB" dirty="0" smtClean="0"/>
              <a:t>Phase out existing imagery service</a:t>
            </a:r>
          </a:p>
          <a:p>
            <a:pPr lvl="1">
              <a:buNone/>
            </a:pPr>
            <a:r>
              <a:rPr lang="en-GB" dirty="0" smtClean="0"/>
              <a:t> </a:t>
            </a:r>
          </a:p>
          <a:p>
            <a:r>
              <a:rPr lang="en-GB" dirty="0" smtClean="0"/>
              <a:t>Additional features being considered (based on feedback from beta testers):</a:t>
            </a:r>
          </a:p>
          <a:p>
            <a:pPr lvl="2"/>
            <a:r>
              <a:rPr lang="en-GB" dirty="0" smtClean="0"/>
              <a:t>Longer archive of imagery (full archive for 3 months, selected imagery for longer periods)</a:t>
            </a:r>
          </a:p>
          <a:p>
            <a:pPr lvl="2"/>
            <a:r>
              <a:rPr lang="en-GB" dirty="0" smtClean="0"/>
              <a:t>FTP service to support image download.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_Landscape_Template[1]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UM_template_v03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noFill/>
        <a:ln w="25400" cap="rnd" algn="ctr">
          <a:solidFill>
            <a:schemeClr val="tx1"/>
          </a:solidFill>
          <a:round/>
          <a:headEnd/>
          <a:tailEnd/>
        </a:ln>
      </a:spPr>
      <a:bodyPr/>
      <a:lstStyle/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UM_template_v03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noFill/>
        <a:ln w="25400" cap="rnd" algn="ctr">
          <a:solidFill>
            <a:schemeClr val="tx1"/>
          </a:solidFill>
          <a:round/>
          <a:headEnd/>
          <a:tailEnd/>
        </a:ln>
      </a:spPr>
      <a:bodyPr/>
      <a:lstStyle/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Viewgraph_Landscape_Template[1]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Viewgraph_Landscape_Template[1]</Template>
  <TotalTime>2068</TotalTime>
  <Words>1238</Words>
  <Application>Microsoft Office PowerPoint</Application>
  <PresentationFormat>A4 Paper (210x297 mm)</PresentationFormat>
  <Paragraphs>328</Paragraphs>
  <Slides>27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Viewgraph_Landscape_Template[1]</vt:lpstr>
      <vt:lpstr>1_EUM_template_v03</vt:lpstr>
      <vt:lpstr>2_EUM_template_v03</vt:lpstr>
      <vt:lpstr>1_Viewgraph_Landscape_Template[1]</vt:lpstr>
      <vt:lpstr>Clip</vt:lpstr>
      <vt:lpstr>Slide 1</vt:lpstr>
      <vt:lpstr>Contents </vt:lpstr>
      <vt:lpstr>Contents </vt:lpstr>
      <vt:lpstr>Current EUMETSAT satellites</vt:lpstr>
      <vt:lpstr>Deploying the remaining MSG and Metop satellites</vt:lpstr>
      <vt:lpstr>EUMETSAT mission planning</vt:lpstr>
      <vt:lpstr>Contents </vt:lpstr>
      <vt:lpstr>New Web Imagery Service</vt:lpstr>
      <vt:lpstr>New Web Imagery Service</vt:lpstr>
      <vt:lpstr>Contents </vt:lpstr>
      <vt:lpstr>New Data Centre Ordering Client</vt:lpstr>
      <vt:lpstr>New Data Centre Ordering Client</vt:lpstr>
      <vt:lpstr>Contents </vt:lpstr>
      <vt:lpstr>UNS 2.0 – New UNS Web Interface  </vt:lpstr>
      <vt:lpstr>UNS 2.0 – New UNS Web Interface  </vt:lpstr>
      <vt:lpstr>UNS 2.0 – New UNS Web Interface  </vt:lpstr>
      <vt:lpstr>UNS 2.0 – New UNS Web Interface </vt:lpstr>
      <vt:lpstr>UNS 2.0 – New UNS Web Interface </vt:lpstr>
      <vt:lpstr>UNS 2.0 – New UNS Web Interface </vt:lpstr>
      <vt:lpstr>UNS 2.0 – Enhancements to the OSSI </vt:lpstr>
      <vt:lpstr>UNS 2.0 – Enhancements to the OSSI </vt:lpstr>
      <vt:lpstr>Slide 22</vt:lpstr>
      <vt:lpstr>Product Navigator for Smart Phones</vt:lpstr>
      <vt:lpstr>Follow us on Twitter!</vt:lpstr>
      <vt:lpstr>Your feedback is welcome! </vt:lpstr>
      <vt:lpstr>Questions / Comments ?</vt:lpstr>
      <vt:lpstr>Slide 27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Hui Gaune</dc:creator>
  <cp:lastModifiedBy>Kim Hui Gaune</cp:lastModifiedBy>
  <cp:revision>184</cp:revision>
  <cp:lastPrinted>2006-03-06T14:11:17Z</cp:lastPrinted>
  <dcterms:created xsi:type="dcterms:W3CDTF">2014-04-07T12:14:49Z</dcterms:created>
  <dcterms:modified xsi:type="dcterms:W3CDTF">2014-04-25T09:11:33Z</dcterms:modified>
</cp:coreProperties>
</file>