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18" r:id="rId1"/>
  </p:sldMasterIdLst>
  <p:notesMasterIdLst>
    <p:notesMasterId r:id="rId36"/>
  </p:notesMasterIdLst>
  <p:handoutMasterIdLst>
    <p:handoutMasterId r:id="rId37"/>
  </p:handoutMasterIdLst>
  <p:sldIdLst>
    <p:sldId id="256" r:id="rId2"/>
    <p:sldId id="257" r:id="rId3"/>
    <p:sldId id="275" r:id="rId4"/>
    <p:sldId id="293" r:id="rId5"/>
    <p:sldId id="278" r:id="rId6"/>
    <p:sldId id="279" r:id="rId7"/>
    <p:sldId id="258" r:id="rId8"/>
    <p:sldId id="259" r:id="rId9"/>
    <p:sldId id="340" r:id="rId10"/>
    <p:sldId id="284" r:id="rId11"/>
    <p:sldId id="326" r:id="rId12"/>
    <p:sldId id="281" r:id="rId13"/>
    <p:sldId id="282" r:id="rId14"/>
    <p:sldId id="338" r:id="rId15"/>
    <p:sldId id="339" r:id="rId16"/>
    <p:sldId id="336" r:id="rId17"/>
    <p:sldId id="323" r:id="rId18"/>
    <p:sldId id="341" r:id="rId19"/>
    <p:sldId id="324" r:id="rId20"/>
    <p:sldId id="342" r:id="rId21"/>
    <p:sldId id="343" r:id="rId22"/>
    <p:sldId id="344" r:id="rId23"/>
    <p:sldId id="345" r:id="rId24"/>
    <p:sldId id="351" r:id="rId25"/>
    <p:sldId id="346" r:id="rId26"/>
    <p:sldId id="347" r:id="rId27"/>
    <p:sldId id="348" r:id="rId28"/>
    <p:sldId id="350" r:id="rId29"/>
    <p:sldId id="349" r:id="rId30"/>
    <p:sldId id="286" r:id="rId31"/>
    <p:sldId id="333" r:id="rId32"/>
    <p:sldId id="334" r:id="rId33"/>
    <p:sldId id="335" r:id="rId34"/>
    <p:sldId id="272" r:id="rId35"/>
  </p:sldIdLst>
  <p:sldSz cx="9906000" cy="6858000" type="A4"/>
  <p:notesSz cx="6797675" cy="9926638"/>
  <p:defaultTextStyle>
    <a:defPPr>
      <a:defRPr lang="en-GB"/>
    </a:defPPr>
    <a:lvl1pPr algn="l" rtl="0" eaLnBrk="0" fontAlgn="base" hangingPunct="0">
      <a:spcBef>
        <a:spcPct val="50000"/>
      </a:spcBef>
      <a:spcAft>
        <a:spcPct val="0"/>
      </a:spcAft>
      <a:defRPr sz="900" b="1" kern="1200">
        <a:solidFill>
          <a:schemeClr val="bg1"/>
        </a:solidFill>
        <a:latin typeface="Tahoma" pitchFamily="34" charset="0"/>
        <a:ea typeface="+mn-ea"/>
        <a:cs typeface="+mn-cs"/>
      </a:defRPr>
    </a:lvl1pPr>
    <a:lvl2pPr marL="457200" algn="l" rtl="0" eaLnBrk="0" fontAlgn="base" hangingPunct="0">
      <a:spcBef>
        <a:spcPct val="50000"/>
      </a:spcBef>
      <a:spcAft>
        <a:spcPct val="0"/>
      </a:spcAft>
      <a:defRPr sz="900" b="1" kern="1200">
        <a:solidFill>
          <a:schemeClr val="bg1"/>
        </a:solidFill>
        <a:latin typeface="Tahoma" pitchFamily="34" charset="0"/>
        <a:ea typeface="+mn-ea"/>
        <a:cs typeface="+mn-cs"/>
      </a:defRPr>
    </a:lvl2pPr>
    <a:lvl3pPr marL="914400" algn="l" rtl="0" eaLnBrk="0" fontAlgn="base" hangingPunct="0">
      <a:spcBef>
        <a:spcPct val="50000"/>
      </a:spcBef>
      <a:spcAft>
        <a:spcPct val="0"/>
      </a:spcAft>
      <a:defRPr sz="900" b="1" kern="1200">
        <a:solidFill>
          <a:schemeClr val="bg1"/>
        </a:solidFill>
        <a:latin typeface="Tahoma" pitchFamily="34" charset="0"/>
        <a:ea typeface="+mn-ea"/>
        <a:cs typeface="+mn-cs"/>
      </a:defRPr>
    </a:lvl3pPr>
    <a:lvl4pPr marL="1371600" algn="l" rtl="0" eaLnBrk="0" fontAlgn="base" hangingPunct="0">
      <a:spcBef>
        <a:spcPct val="50000"/>
      </a:spcBef>
      <a:spcAft>
        <a:spcPct val="0"/>
      </a:spcAft>
      <a:defRPr sz="900" b="1" kern="1200">
        <a:solidFill>
          <a:schemeClr val="bg1"/>
        </a:solidFill>
        <a:latin typeface="Tahoma" pitchFamily="34" charset="0"/>
        <a:ea typeface="+mn-ea"/>
        <a:cs typeface="+mn-cs"/>
      </a:defRPr>
    </a:lvl4pPr>
    <a:lvl5pPr marL="1828800" algn="l" rtl="0" eaLnBrk="0" fontAlgn="base" hangingPunct="0">
      <a:spcBef>
        <a:spcPct val="5000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C7A775"/>
    <a:srgbClr val="000000"/>
    <a:srgbClr val="00B5EF"/>
    <a:srgbClr val="A2DADE"/>
    <a:srgbClr val="EE2D24"/>
    <a:srgbClr val="CDE3A0"/>
    <a:srgbClr val="4E0B55"/>
    <a:srgbClr val="EFC8D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63" autoAdjust="0"/>
    <p:restoredTop sz="94919" autoAdjust="0"/>
  </p:normalViewPr>
  <p:slideViewPr>
    <p:cSldViewPr snapToGrid="0">
      <p:cViewPr>
        <p:scale>
          <a:sx n="100" d="100"/>
          <a:sy n="100" d="100"/>
        </p:scale>
        <p:origin x="-348" y="-90"/>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3"/>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73" d="100"/>
          <a:sy n="73" d="100"/>
        </p:scale>
        <p:origin x="-2268" y="-108"/>
      </p:cViewPr>
      <p:guideLst>
        <p:guide orient="horz" pos="3127"/>
        <p:guide pos="2140"/>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renner\AppData\Local\Microsoft\Windows\Temporary%20Internet%20Files\Content.IE5\O0CE5TYG\dissemination-trade-off-spreadsheet%5b1%5d.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renner\AppData\Local\Microsoft\Windows\Temporary%20Internet%20Files\Content.IE5\W02K5UDK\dissemination-trade-off-spreadsheet%5b1%5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autoTitleDeleted val="1"/>
    <c:plotArea>
      <c:layout/>
      <c:scatterChart>
        <c:scatterStyle val="lineMarker"/>
        <c:ser>
          <c:idx val="0"/>
          <c:order val="0"/>
          <c:tx>
            <c:strRef>
              <c:f>historyTo2012!$B$36</c:f>
              <c:strCache>
                <c:ptCount val="1"/>
                <c:pt idx="0">
                  <c:v>EUMETCast Europe net data rate </c:v>
                </c:pt>
              </c:strCache>
            </c:strRef>
          </c:tx>
          <c:marker>
            <c:symbol val="none"/>
          </c:marker>
          <c:xVal>
            <c:numRef>
              <c:f>historyTo2012!$A$37:$A$64</c:f>
              <c:numCache>
                <c:formatCode>mmm\-yy</c:formatCode>
                <c:ptCount val="28"/>
                <c:pt idx="0">
                  <c:v>37257</c:v>
                </c:pt>
                <c:pt idx="1">
                  <c:v>37803</c:v>
                </c:pt>
                <c:pt idx="2">
                  <c:v>37803</c:v>
                </c:pt>
                <c:pt idx="3">
                  <c:v>37834</c:v>
                </c:pt>
                <c:pt idx="4">
                  <c:v>37834</c:v>
                </c:pt>
                <c:pt idx="5">
                  <c:v>37987</c:v>
                </c:pt>
                <c:pt idx="6">
                  <c:v>37987</c:v>
                </c:pt>
                <c:pt idx="7">
                  <c:v>38390</c:v>
                </c:pt>
                <c:pt idx="8">
                  <c:v>38390</c:v>
                </c:pt>
                <c:pt idx="9">
                  <c:v>38718</c:v>
                </c:pt>
                <c:pt idx="10">
                  <c:v>38718</c:v>
                </c:pt>
                <c:pt idx="11">
                  <c:v>38808</c:v>
                </c:pt>
                <c:pt idx="12">
                  <c:v>38808</c:v>
                </c:pt>
                <c:pt idx="13">
                  <c:v>39097</c:v>
                </c:pt>
                <c:pt idx="14">
                  <c:v>39097</c:v>
                </c:pt>
                <c:pt idx="15">
                  <c:v>39448</c:v>
                </c:pt>
                <c:pt idx="16">
                  <c:v>39448</c:v>
                </c:pt>
                <c:pt idx="17">
                  <c:v>39814</c:v>
                </c:pt>
                <c:pt idx="18">
                  <c:v>39814</c:v>
                </c:pt>
                <c:pt idx="19">
                  <c:v>40182</c:v>
                </c:pt>
                <c:pt idx="20">
                  <c:v>40182</c:v>
                </c:pt>
                <c:pt idx="21">
                  <c:v>40940</c:v>
                </c:pt>
                <c:pt idx="22">
                  <c:v>40940</c:v>
                </c:pt>
                <c:pt idx="23">
                  <c:v>41000</c:v>
                </c:pt>
                <c:pt idx="24">
                  <c:v>41000</c:v>
                </c:pt>
                <c:pt idx="25">
                  <c:v>41153</c:v>
                </c:pt>
                <c:pt idx="26">
                  <c:v>41153</c:v>
                </c:pt>
                <c:pt idx="27">
                  <c:v>41306</c:v>
                </c:pt>
              </c:numCache>
            </c:numRef>
          </c:xVal>
          <c:yVal>
            <c:numRef>
              <c:f>historyTo2012!$B$37:$B$64</c:f>
              <c:numCache>
                <c:formatCode>General</c:formatCode>
                <c:ptCount val="28"/>
                <c:pt idx="0">
                  <c:v>0.25600000000000001</c:v>
                </c:pt>
                <c:pt idx="1">
                  <c:v>0.25600000000000001</c:v>
                </c:pt>
                <c:pt idx="2">
                  <c:v>2</c:v>
                </c:pt>
                <c:pt idx="3">
                  <c:v>2</c:v>
                </c:pt>
                <c:pt idx="4">
                  <c:v>2.2559999999999998</c:v>
                </c:pt>
                <c:pt idx="5">
                  <c:v>2.2559999999999998</c:v>
                </c:pt>
                <c:pt idx="6">
                  <c:v>2.5119999999999987</c:v>
                </c:pt>
                <c:pt idx="7">
                  <c:v>2.5119999999999987</c:v>
                </c:pt>
                <c:pt idx="8">
                  <c:v>3.7919999999999998</c:v>
                </c:pt>
                <c:pt idx="9">
                  <c:v>3.7919999999999998</c:v>
                </c:pt>
                <c:pt idx="10">
                  <c:v>4.048</c:v>
                </c:pt>
                <c:pt idx="11">
                  <c:v>4.048</c:v>
                </c:pt>
                <c:pt idx="12">
                  <c:v>12</c:v>
                </c:pt>
                <c:pt idx="13">
                  <c:v>12</c:v>
                </c:pt>
                <c:pt idx="14">
                  <c:v>12.256</c:v>
                </c:pt>
                <c:pt idx="15">
                  <c:v>12.256</c:v>
                </c:pt>
                <c:pt idx="16">
                  <c:v>14.048</c:v>
                </c:pt>
                <c:pt idx="17">
                  <c:v>14.048</c:v>
                </c:pt>
                <c:pt idx="18">
                  <c:v>14.5</c:v>
                </c:pt>
                <c:pt idx="19">
                  <c:v>14.5</c:v>
                </c:pt>
                <c:pt idx="20">
                  <c:v>16.5</c:v>
                </c:pt>
                <c:pt idx="21">
                  <c:v>16.5</c:v>
                </c:pt>
                <c:pt idx="22">
                  <c:v>17.5</c:v>
                </c:pt>
                <c:pt idx="23">
                  <c:v>17.5</c:v>
                </c:pt>
                <c:pt idx="24">
                  <c:v>19.5</c:v>
                </c:pt>
                <c:pt idx="25">
                  <c:v>19.5</c:v>
                </c:pt>
                <c:pt idx="26">
                  <c:v>20.5</c:v>
                </c:pt>
                <c:pt idx="27">
                  <c:v>20.5</c:v>
                </c:pt>
              </c:numCache>
            </c:numRef>
          </c:yVal>
        </c:ser>
        <c:axId val="142593024"/>
        <c:axId val="142897920"/>
      </c:scatterChart>
      <c:valAx>
        <c:axId val="142593024"/>
        <c:scaling>
          <c:orientation val="minMax"/>
          <c:max val="41300"/>
          <c:min val="37270"/>
        </c:scaling>
        <c:axPos val="b"/>
        <c:numFmt formatCode="mmm\-yy"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42897920"/>
        <c:crosses val="autoZero"/>
        <c:crossBetween val="midCat"/>
        <c:majorUnit val="365"/>
      </c:valAx>
      <c:valAx>
        <c:axId val="142897920"/>
        <c:scaling>
          <c:orientation val="minMax"/>
          <c:max val="30"/>
          <c:min val="0"/>
        </c:scaling>
        <c:axPos val="l"/>
        <c:majorGridlines/>
        <c:title>
          <c:tx>
            <c:rich>
              <a:bodyPr rot="-5400000" vert="horz"/>
              <a:lstStyle/>
              <a:p>
                <a:pPr>
                  <a:defRPr sz="1000">
                    <a:latin typeface="+mn-lt"/>
                    <a:cs typeface="Arial" pitchFamily="34" charset="0"/>
                  </a:defRPr>
                </a:pPr>
                <a:r>
                  <a:rPr lang="en-US" sz="1000">
                    <a:latin typeface="+mn-lt"/>
                    <a:cs typeface="Arial" pitchFamily="34" charset="0"/>
                  </a:rPr>
                  <a:t>net data rate (Mbps)</a:t>
                </a:r>
              </a:p>
            </c:rich>
          </c:tx>
          <c:layout/>
        </c:title>
        <c:numFmt formatCode="General" sourceLinked="1"/>
        <c:tickLblPos val="nextTo"/>
        <c:crossAx val="142593024"/>
        <c:crosses val="autoZero"/>
        <c:crossBetween val="midCat"/>
      </c:valAx>
    </c:plotArea>
    <c:legend>
      <c:legendPos val="t"/>
      <c:layout/>
    </c:legend>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8.7139107611548139E-2"/>
          <c:y val="1.2753437168316343E-2"/>
          <c:w val="0.88524482595413279"/>
          <c:h val="0.8801270374118596"/>
        </c:manualLayout>
      </c:layout>
      <c:scatterChart>
        <c:scatterStyle val="lineMarker"/>
        <c:ser>
          <c:idx val="1"/>
          <c:order val="0"/>
          <c:tx>
            <c:strRef>
              <c:f>'2013+ BW Costs'!$L$4</c:f>
              <c:strCache>
                <c:ptCount val="1"/>
                <c:pt idx="0">
                  <c:v>including 3rd party and Copernicus</c:v>
                </c:pt>
              </c:strCache>
            </c:strRef>
          </c:tx>
          <c:spPr>
            <a:ln>
              <a:prstDash val="sysDash"/>
            </a:ln>
          </c:spPr>
          <c:marker>
            <c:symbol val="none"/>
          </c:marker>
          <c:xVal>
            <c:numRef>
              <c:f>'2013+ BW Costs'!$A$5:$A$31</c:f>
              <c:numCache>
                <c:formatCode>mmm\-yy</c:formatCode>
                <c:ptCount val="27"/>
                <c:pt idx="0">
                  <c:v>41640</c:v>
                </c:pt>
                <c:pt idx="1">
                  <c:v>41640</c:v>
                </c:pt>
                <c:pt idx="2">
                  <c:v>41640</c:v>
                </c:pt>
                <c:pt idx="3">
                  <c:v>41640</c:v>
                </c:pt>
                <c:pt idx="4">
                  <c:v>41730</c:v>
                </c:pt>
                <c:pt idx="5">
                  <c:v>41730</c:v>
                </c:pt>
                <c:pt idx="6">
                  <c:v>41821</c:v>
                </c:pt>
                <c:pt idx="7">
                  <c:v>41821</c:v>
                </c:pt>
                <c:pt idx="8">
                  <c:v>42186</c:v>
                </c:pt>
                <c:pt idx="9">
                  <c:v>42186</c:v>
                </c:pt>
                <c:pt idx="10">
                  <c:v>42736</c:v>
                </c:pt>
                <c:pt idx="11">
                  <c:v>42736</c:v>
                </c:pt>
                <c:pt idx="12">
                  <c:v>43435</c:v>
                </c:pt>
                <c:pt idx="13">
                  <c:v>43435</c:v>
                </c:pt>
                <c:pt idx="14">
                  <c:v>43556</c:v>
                </c:pt>
                <c:pt idx="15">
                  <c:v>43556</c:v>
                </c:pt>
                <c:pt idx="16">
                  <c:v>44166</c:v>
                </c:pt>
                <c:pt idx="17">
                  <c:v>44166</c:v>
                </c:pt>
                <c:pt idx="18">
                  <c:v>44287</c:v>
                </c:pt>
                <c:pt idx="19">
                  <c:v>44287</c:v>
                </c:pt>
                <c:pt idx="20">
                  <c:v>44927</c:v>
                </c:pt>
                <c:pt idx="21">
                  <c:v>44927</c:v>
                </c:pt>
                <c:pt idx="22">
                  <c:v>45047</c:v>
                </c:pt>
                <c:pt idx="23">
                  <c:v>45047</c:v>
                </c:pt>
                <c:pt idx="24">
                  <c:v>45292</c:v>
                </c:pt>
                <c:pt idx="25">
                  <c:v>45292</c:v>
                </c:pt>
                <c:pt idx="26">
                  <c:v>45292</c:v>
                </c:pt>
              </c:numCache>
            </c:numRef>
          </c:xVal>
          <c:yVal>
            <c:numRef>
              <c:f>'2013+ BW Costs'!$L$5:$L$31</c:f>
              <c:numCache>
                <c:formatCode>0.0</c:formatCode>
                <c:ptCount val="27"/>
                <c:pt idx="0">
                  <c:v>20.5</c:v>
                </c:pt>
                <c:pt idx="1">
                  <c:v>20.5</c:v>
                </c:pt>
                <c:pt idx="2">
                  <c:v>20.5</c:v>
                </c:pt>
                <c:pt idx="3">
                  <c:v>20.5</c:v>
                </c:pt>
                <c:pt idx="4">
                  <c:v>20.5</c:v>
                </c:pt>
                <c:pt idx="5">
                  <c:v>21.5</c:v>
                </c:pt>
                <c:pt idx="6">
                  <c:v>21.5</c:v>
                </c:pt>
                <c:pt idx="7">
                  <c:v>22.5</c:v>
                </c:pt>
                <c:pt idx="8">
                  <c:v>22.5</c:v>
                </c:pt>
                <c:pt idx="9">
                  <c:v>55.5</c:v>
                </c:pt>
                <c:pt idx="10">
                  <c:v>55.5</c:v>
                </c:pt>
                <c:pt idx="11">
                  <c:v>86.5</c:v>
                </c:pt>
                <c:pt idx="12">
                  <c:v>86.5</c:v>
                </c:pt>
                <c:pt idx="13">
                  <c:v>102.93</c:v>
                </c:pt>
                <c:pt idx="14">
                  <c:v>102.93</c:v>
                </c:pt>
                <c:pt idx="15">
                  <c:v>119.11999999999999</c:v>
                </c:pt>
                <c:pt idx="16">
                  <c:v>119.11999999999999</c:v>
                </c:pt>
                <c:pt idx="17">
                  <c:v>129.66999999999999</c:v>
                </c:pt>
                <c:pt idx="18">
                  <c:v>129.66999999999999</c:v>
                </c:pt>
                <c:pt idx="19">
                  <c:v>130.47999999999999</c:v>
                </c:pt>
                <c:pt idx="20">
                  <c:v>130.47999999999999</c:v>
                </c:pt>
                <c:pt idx="21">
                  <c:v>143.99</c:v>
                </c:pt>
                <c:pt idx="22">
                  <c:v>143.99</c:v>
                </c:pt>
                <c:pt idx="23">
                  <c:v>144.57</c:v>
                </c:pt>
                <c:pt idx="24">
                  <c:v>144.57</c:v>
                </c:pt>
                <c:pt idx="25">
                  <c:v>144.57</c:v>
                </c:pt>
                <c:pt idx="26">
                  <c:v>144.57</c:v>
                </c:pt>
              </c:numCache>
            </c:numRef>
          </c:yVal>
        </c:ser>
        <c:ser>
          <c:idx val="0"/>
          <c:order val="1"/>
          <c:tx>
            <c:strRef>
              <c:f>'2013+ BW Costs'!$K$4</c:f>
              <c:strCache>
                <c:ptCount val="1"/>
                <c:pt idx="0">
                  <c:v>baseline</c:v>
                </c:pt>
              </c:strCache>
            </c:strRef>
          </c:tx>
          <c:spPr>
            <a:ln cmpd="sng"/>
          </c:spPr>
          <c:marker>
            <c:symbol val="none"/>
          </c:marker>
          <c:xVal>
            <c:numRef>
              <c:f>'2013+ BW Costs'!$A$5:$A$31</c:f>
              <c:numCache>
                <c:formatCode>mmm\-yy</c:formatCode>
                <c:ptCount val="27"/>
                <c:pt idx="0">
                  <c:v>41640</c:v>
                </c:pt>
                <c:pt idx="1">
                  <c:v>41640</c:v>
                </c:pt>
                <c:pt idx="2">
                  <c:v>41640</c:v>
                </c:pt>
                <c:pt idx="3">
                  <c:v>41640</c:v>
                </c:pt>
                <c:pt idx="4">
                  <c:v>41730</c:v>
                </c:pt>
                <c:pt idx="5">
                  <c:v>41730</c:v>
                </c:pt>
                <c:pt idx="6">
                  <c:v>41821</c:v>
                </c:pt>
                <c:pt idx="7">
                  <c:v>41821</c:v>
                </c:pt>
                <c:pt idx="8">
                  <c:v>42186</c:v>
                </c:pt>
                <c:pt idx="9">
                  <c:v>42186</c:v>
                </c:pt>
                <c:pt idx="10">
                  <c:v>42736</c:v>
                </c:pt>
                <c:pt idx="11">
                  <c:v>42736</c:v>
                </c:pt>
                <c:pt idx="12">
                  <c:v>43435</c:v>
                </c:pt>
                <c:pt idx="13">
                  <c:v>43435</c:v>
                </c:pt>
                <c:pt idx="14">
                  <c:v>43556</c:v>
                </c:pt>
                <c:pt idx="15">
                  <c:v>43556</c:v>
                </c:pt>
                <c:pt idx="16">
                  <c:v>44166</c:v>
                </c:pt>
                <c:pt idx="17">
                  <c:v>44166</c:v>
                </c:pt>
                <c:pt idx="18">
                  <c:v>44287</c:v>
                </c:pt>
                <c:pt idx="19">
                  <c:v>44287</c:v>
                </c:pt>
                <c:pt idx="20">
                  <c:v>44927</c:v>
                </c:pt>
                <c:pt idx="21">
                  <c:v>44927</c:v>
                </c:pt>
                <c:pt idx="22">
                  <c:v>45047</c:v>
                </c:pt>
                <c:pt idx="23">
                  <c:v>45047</c:v>
                </c:pt>
                <c:pt idx="24">
                  <c:v>45292</c:v>
                </c:pt>
                <c:pt idx="25">
                  <c:v>45292</c:v>
                </c:pt>
                <c:pt idx="26">
                  <c:v>45292</c:v>
                </c:pt>
              </c:numCache>
            </c:numRef>
          </c:xVal>
          <c:yVal>
            <c:numRef>
              <c:f>'2013+ BW Costs'!$K$5:$K$31</c:f>
              <c:numCache>
                <c:formatCode>0.0</c:formatCode>
                <c:ptCount val="27"/>
                <c:pt idx="0">
                  <c:v>20.5</c:v>
                </c:pt>
                <c:pt idx="1">
                  <c:v>20.5</c:v>
                </c:pt>
                <c:pt idx="2">
                  <c:v>20.5</c:v>
                </c:pt>
                <c:pt idx="3">
                  <c:v>20.5</c:v>
                </c:pt>
                <c:pt idx="4">
                  <c:v>20.5</c:v>
                </c:pt>
                <c:pt idx="5">
                  <c:v>21.5</c:v>
                </c:pt>
                <c:pt idx="6">
                  <c:v>21.5</c:v>
                </c:pt>
                <c:pt idx="7">
                  <c:v>22.5</c:v>
                </c:pt>
                <c:pt idx="8">
                  <c:v>22.5</c:v>
                </c:pt>
                <c:pt idx="9">
                  <c:v>22.5</c:v>
                </c:pt>
                <c:pt idx="10">
                  <c:v>22.5</c:v>
                </c:pt>
                <c:pt idx="11">
                  <c:v>22.5</c:v>
                </c:pt>
                <c:pt idx="12">
                  <c:v>22.5</c:v>
                </c:pt>
                <c:pt idx="13">
                  <c:v>38.93</c:v>
                </c:pt>
                <c:pt idx="14">
                  <c:v>38.93</c:v>
                </c:pt>
                <c:pt idx="15">
                  <c:v>55.120000000000012</c:v>
                </c:pt>
                <c:pt idx="16">
                  <c:v>55.120000000000012</c:v>
                </c:pt>
                <c:pt idx="17">
                  <c:v>65.669999999999987</c:v>
                </c:pt>
                <c:pt idx="18">
                  <c:v>65.669999999999987</c:v>
                </c:pt>
                <c:pt idx="19">
                  <c:v>66.47999999999999</c:v>
                </c:pt>
                <c:pt idx="20">
                  <c:v>66.47999999999999</c:v>
                </c:pt>
                <c:pt idx="21">
                  <c:v>79.989999999999995</c:v>
                </c:pt>
                <c:pt idx="22">
                  <c:v>79.989999999999995</c:v>
                </c:pt>
                <c:pt idx="23">
                  <c:v>80.569999999999993</c:v>
                </c:pt>
                <c:pt idx="24">
                  <c:v>80.569999999999993</c:v>
                </c:pt>
                <c:pt idx="25">
                  <c:v>80.569999999999993</c:v>
                </c:pt>
                <c:pt idx="26">
                  <c:v>80.569999999999993</c:v>
                </c:pt>
              </c:numCache>
            </c:numRef>
          </c:yVal>
        </c:ser>
        <c:axId val="142501760"/>
        <c:axId val="142512128"/>
      </c:scatterChart>
      <c:valAx>
        <c:axId val="142501760"/>
        <c:scaling>
          <c:orientation val="minMax"/>
          <c:max val="45302"/>
          <c:min val="41640"/>
        </c:scaling>
        <c:axPos val="b"/>
        <c:title>
          <c:tx>
            <c:rich>
              <a:bodyPr/>
              <a:lstStyle/>
              <a:p>
                <a:pPr>
                  <a:defRPr/>
                </a:pPr>
                <a:r>
                  <a:rPr lang="en-US"/>
                  <a:t>year</a:t>
                </a:r>
              </a:p>
            </c:rich>
          </c:tx>
          <c:layout/>
        </c:title>
        <c:numFmt formatCode="mmm\-yy"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42512128"/>
        <c:crossesAt val="0"/>
        <c:crossBetween val="midCat"/>
        <c:majorUnit val="366"/>
        <c:minorUnit val="366"/>
      </c:valAx>
      <c:valAx>
        <c:axId val="142512128"/>
        <c:scaling>
          <c:orientation val="minMax"/>
          <c:max val="140"/>
          <c:min val="0"/>
        </c:scaling>
        <c:axPos val="l"/>
        <c:majorGridlines/>
        <c:title>
          <c:tx>
            <c:rich>
              <a:bodyPr rot="-5400000" vert="horz"/>
              <a:lstStyle/>
              <a:p>
                <a:pPr>
                  <a:defRPr/>
                </a:pPr>
                <a:r>
                  <a:rPr lang="en-US"/>
                  <a:t>net data rate (Mbps)</a:t>
                </a:r>
              </a:p>
            </c:rich>
          </c:tx>
          <c:layout/>
        </c:title>
        <c:numFmt formatCode="0.0" sourceLinked="1"/>
        <c:tickLblPos val="nextTo"/>
        <c:crossAx val="142501760"/>
        <c:crosses val="autoZero"/>
        <c:crossBetween val="midCat"/>
      </c:valAx>
    </c:plotArea>
    <c:legend>
      <c:legendPos val="t"/>
      <c:layout/>
    </c:legend>
    <c:plotVisOnly val="1"/>
    <c:dispBlanksAs val="gap"/>
  </c:chart>
  <c:externalData r:id="rId1"/>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0.52029</cdr:x>
      <cdr:y>0.2843</cdr:y>
    </cdr:from>
    <cdr:to>
      <cdr:x>0.59132</cdr:x>
      <cdr:y>0.48232</cdr:y>
    </cdr:to>
    <cdr:grpSp>
      <cdr:nvGrpSpPr>
        <cdr:cNvPr id="34" name="Group 6"/>
        <cdr:cNvGrpSpPr/>
      </cdr:nvGrpSpPr>
      <cdr:grpSpPr>
        <a:xfrm xmlns:a="http://schemas.openxmlformats.org/drawingml/2006/main">
          <a:off x="4316469" y="1343147"/>
          <a:ext cx="589284" cy="935526"/>
          <a:chOff x="1184190" y="3535405"/>
          <a:chExt cx="660743" cy="1201352"/>
        </a:xfrm>
      </cdr:grpSpPr>
      <cdr:sp macro="" textlink="">
        <cdr:nvSpPr>
          <cdr:cNvPr id="5" name="Down Arrow 4"/>
          <cdr:cNvSpPr/>
        </cdr:nvSpPr>
        <cdr:spPr>
          <a:xfrm xmlns:a="http://schemas.openxmlformats.org/drawingml/2006/main">
            <a:off x="1424460" y="3844324"/>
            <a:ext cx="137297" cy="892433"/>
          </a:xfrm>
          <a:prstGeom xmlns:a="http://schemas.openxmlformats.org/drawingml/2006/main" prst="downArrow">
            <a:avLst/>
          </a:prstGeom>
          <a:ln xmlns:a="http://schemas.openxmlformats.org/drawingml/2006/main" w="952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GB"/>
          </a:p>
        </cdr:txBody>
      </cdr:sp>
      <cdr:sp macro="" textlink="">
        <cdr:nvSpPr>
          <cdr:cNvPr id="6" name="TextBox 5"/>
          <cdr:cNvSpPr txBox="1"/>
        </cdr:nvSpPr>
        <cdr:spPr>
          <a:xfrm xmlns:a="http://schemas.openxmlformats.org/drawingml/2006/main">
            <a:off x="1184190" y="3535405"/>
            <a:ext cx="660743" cy="2745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a:latin typeface="+mn-lt"/>
                <a:cs typeface="Arial" pitchFamily="34" charset="0"/>
              </a:rPr>
              <a:t>RSS</a:t>
            </a:r>
          </a:p>
        </cdr:txBody>
      </cdr:sp>
    </cdr:grpSp>
  </cdr:relSizeAnchor>
  <cdr:relSizeAnchor xmlns:cdr="http://schemas.openxmlformats.org/drawingml/2006/chartDrawing">
    <cdr:from>
      <cdr:x>0.36161</cdr:x>
      <cdr:y>0.34796</cdr:y>
    </cdr:from>
    <cdr:to>
      <cdr:x>0.47416</cdr:x>
      <cdr:y>0.54598</cdr:y>
    </cdr:to>
    <cdr:grpSp>
      <cdr:nvGrpSpPr>
        <cdr:cNvPr id="35" name="Group 7"/>
        <cdr:cNvGrpSpPr/>
      </cdr:nvGrpSpPr>
      <cdr:grpSpPr>
        <a:xfrm xmlns:a="http://schemas.openxmlformats.org/drawingml/2006/main">
          <a:off x="3000016" y="1643902"/>
          <a:ext cx="933746" cy="935526"/>
          <a:chOff x="-223108" y="0"/>
          <a:chExt cx="1046892" cy="1201352"/>
        </a:xfrm>
      </cdr:grpSpPr>
      <cdr:sp macro="" textlink="">
        <cdr:nvSpPr>
          <cdr:cNvPr id="9" name="Down Arrow 8"/>
          <cdr:cNvSpPr/>
        </cdr:nvSpPr>
        <cdr:spPr>
          <a:xfrm xmlns:a="http://schemas.openxmlformats.org/drawingml/2006/main">
            <a:off x="180203" y="308919"/>
            <a:ext cx="137297" cy="892433"/>
          </a:xfrm>
          <a:prstGeom xmlns:a="http://schemas.openxmlformats.org/drawingml/2006/main" prst="downArrow">
            <a:avLst/>
          </a:prstGeom>
          <a:ln xmlns:a="http://schemas.openxmlformats.org/drawingml/2006/main" w="952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endParaRPr lang="en-GB"/>
          </a:p>
        </cdr:txBody>
      </cdr:sp>
      <cdr:sp macro="" textlink="">
        <cdr:nvSpPr>
          <cdr:cNvPr id="10" name="TextBox 3"/>
          <cdr:cNvSpPr txBox="1"/>
        </cdr:nvSpPr>
        <cdr:spPr>
          <a:xfrm xmlns:a="http://schemas.openxmlformats.org/drawingml/2006/main">
            <a:off x="-223108" y="0"/>
            <a:ext cx="1046892" cy="2745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a:latin typeface="+mn-lt"/>
                <a:cs typeface="Arial" pitchFamily="34" charset="0"/>
              </a:rPr>
              <a:t>Metop-A</a:t>
            </a:r>
          </a:p>
        </cdr:txBody>
      </cdr:sp>
    </cdr:grpSp>
  </cdr:relSizeAnchor>
  <cdr:relSizeAnchor xmlns:cdr="http://schemas.openxmlformats.org/drawingml/2006/chartDrawing">
    <cdr:from>
      <cdr:x>0.67897</cdr:x>
      <cdr:y>0.20368</cdr:y>
    </cdr:from>
    <cdr:to>
      <cdr:x>0.76937</cdr:x>
      <cdr:y>0.4017</cdr:y>
    </cdr:to>
    <cdr:grpSp>
      <cdr:nvGrpSpPr>
        <cdr:cNvPr id="36" name="Group 10"/>
        <cdr:cNvGrpSpPr/>
      </cdr:nvGrpSpPr>
      <cdr:grpSpPr>
        <a:xfrm xmlns:a="http://schemas.openxmlformats.org/drawingml/2006/main">
          <a:off x="5632922" y="962266"/>
          <a:ext cx="749983" cy="935525"/>
          <a:chOff x="-120135" y="0"/>
          <a:chExt cx="840945" cy="1201352"/>
        </a:xfrm>
      </cdr:grpSpPr>
      <cdr:sp macro="" textlink="">
        <cdr:nvSpPr>
          <cdr:cNvPr id="12" name="Down Arrow 11"/>
          <cdr:cNvSpPr/>
        </cdr:nvSpPr>
        <cdr:spPr>
          <a:xfrm xmlns:a="http://schemas.openxmlformats.org/drawingml/2006/main">
            <a:off x="180203" y="308919"/>
            <a:ext cx="137297" cy="892433"/>
          </a:xfrm>
          <a:prstGeom xmlns:a="http://schemas.openxmlformats.org/drawingml/2006/main" prst="downArrow">
            <a:avLst/>
          </a:prstGeom>
          <a:ln xmlns:a="http://schemas.openxmlformats.org/drawingml/2006/main" w="952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endParaRPr lang="en-GB"/>
          </a:p>
        </cdr:txBody>
      </cdr:sp>
      <cdr:sp macro="" textlink="">
        <cdr:nvSpPr>
          <cdr:cNvPr id="13" name="TextBox 3"/>
          <cdr:cNvSpPr txBox="1"/>
        </cdr:nvSpPr>
        <cdr:spPr>
          <a:xfrm xmlns:a="http://schemas.openxmlformats.org/drawingml/2006/main">
            <a:off x="-120135" y="0"/>
            <a:ext cx="840945" cy="2745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a:latin typeface="+mn-lt"/>
                <a:cs typeface="Arial" pitchFamily="34" charset="0"/>
              </a:rPr>
              <a:t>RETIM</a:t>
            </a:r>
          </a:p>
        </cdr:txBody>
      </cdr:sp>
    </cdr:grpSp>
  </cdr:relSizeAnchor>
  <cdr:relSizeAnchor xmlns:cdr="http://schemas.openxmlformats.org/drawingml/2006/chartDrawing">
    <cdr:from>
      <cdr:x>0.27212</cdr:x>
      <cdr:y>0.587</cdr:y>
    </cdr:from>
    <cdr:to>
      <cdr:x>0.38375</cdr:x>
      <cdr:y>0.78502</cdr:y>
    </cdr:to>
    <cdr:grpSp>
      <cdr:nvGrpSpPr>
        <cdr:cNvPr id="37" name="Group 13"/>
        <cdr:cNvGrpSpPr/>
      </cdr:nvGrpSpPr>
      <cdr:grpSpPr>
        <a:xfrm xmlns:a="http://schemas.openxmlformats.org/drawingml/2006/main">
          <a:off x="2257582" y="2773223"/>
          <a:ext cx="926114" cy="935525"/>
          <a:chOff x="-214528" y="0"/>
          <a:chExt cx="1038311" cy="1201352"/>
        </a:xfrm>
      </cdr:grpSpPr>
      <cdr:sp macro="" textlink="">
        <cdr:nvSpPr>
          <cdr:cNvPr id="15" name="Down Arrow 14"/>
          <cdr:cNvSpPr/>
        </cdr:nvSpPr>
        <cdr:spPr>
          <a:xfrm xmlns:a="http://schemas.openxmlformats.org/drawingml/2006/main">
            <a:off x="180203" y="308919"/>
            <a:ext cx="137297" cy="892433"/>
          </a:xfrm>
          <a:prstGeom xmlns:a="http://schemas.openxmlformats.org/drawingml/2006/main" prst="downArrow">
            <a:avLst/>
          </a:prstGeom>
          <a:ln xmlns:a="http://schemas.openxmlformats.org/drawingml/2006/main" w="952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endParaRPr lang="en-GB"/>
          </a:p>
        </cdr:txBody>
      </cdr:sp>
      <cdr:sp macro="" textlink="">
        <cdr:nvSpPr>
          <cdr:cNvPr id="16" name="TextBox 3"/>
          <cdr:cNvSpPr txBox="1"/>
        </cdr:nvSpPr>
        <cdr:spPr>
          <a:xfrm xmlns:a="http://schemas.openxmlformats.org/drawingml/2006/main">
            <a:off x="-214528" y="0"/>
            <a:ext cx="1038311" cy="2745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a:latin typeface="+mn-lt"/>
                <a:cs typeface="Arial" pitchFamily="34" charset="0"/>
              </a:rPr>
              <a:t>DWDSAT</a:t>
            </a:r>
          </a:p>
        </cdr:txBody>
      </cdr:sp>
    </cdr:grpSp>
  </cdr:relSizeAnchor>
  <cdr:relSizeAnchor xmlns:cdr="http://schemas.openxmlformats.org/drawingml/2006/chartDrawing">
    <cdr:from>
      <cdr:x>0.83764</cdr:x>
      <cdr:y>0.08769</cdr:y>
    </cdr:from>
    <cdr:to>
      <cdr:x>0.9631</cdr:x>
      <cdr:y>0.31542</cdr:y>
    </cdr:to>
    <cdr:grpSp>
      <cdr:nvGrpSpPr>
        <cdr:cNvPr id="38" name="Group 16"/>
        <cdr:cNvGrpSpPr/>
      </cdr:nvGrpSpPr>
      <cdr:grpSpPr>
        <a:xfrm xmlns:a="http://schemas.openxmlformats.org/drawingml/2006/main">
          <a:off x="6949292" y="414283"/>
          <a:ext cx="1040850" cy="1075887"/>
          <a:chOff x="-334661" y="-180202"/>
          <a:chExt cx="1167026" cy="1381554"/>
        </a:xfrm>
      </cdr:grpSpPr>
      <cdr:sp macro="" textlink="">
        <cdr:nvSpPr>
          <cdr:cNvPr id="18" name="Down Arrow 17"/>
          <cdr:cNvSpPr/>
        </cdr:nvSpPr>
        <cdr:spPr>
          <a:xfrm xmlns:a="http://schemas.openxmlformats.org/drawingml/2006/main">
            <a:off x="180203" y="308919"/>
            <a:ext cx="137297" cy="892433"/>
          </a:xfrm>
          <a:prstGeom xmlns:a="http://schemas.openxmlformats.org/drawingml/2006/main" prst="downArrow">
            <a:avLst/>
          </a:prstGeom>
          <a:ln xmlns:a="http://schemas.openxmlformats.org/drawingml/2006/main" w="952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endParaRPr lang="en-GB"/>
          </a:p>
        </cdr:txBody>
      </cdr:sp>
      <cdr:sp macro="" textlink="">
        <cdr:nvSpPr>
          <cdr:cNvPr id="19" name="TextBox 3"/>
          <cdr:cNvSpPr txBox="1"/>
        </cdr:nvSpPr>
        <cdr:spPr>
          <a:xfrm xmlns:a="http://schemas.openxmlformats.org/drawingml/2006/main">
            <a:off x="-334661" y="-180202"/>
            <a:ext cx="1167026" cy="2745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a:latin typeface="+mn-lt"/>
                <a:cs typeface="Arial" pitchFamily="34" charset="0"/>
              </a:rPr>
              <a:t>Metop-B</a:t>
            </a:r>
          </a:p>
          <a:p xmlns:a="http://schemas.openxmlformats.org/drawingml/2006/main">
            <a:pPr algn="ctr"/>
            <a:r>
              <a:rPr lang="en-GB" sz="1200">
                <a:latin typeface="+mn-lt"/>
                <a:cs typeface="Arial" pitchFamily="34" charset="0"/>
              </a:rPr>
              <a:t>NPP</a:t>
            </a:r>
          </a:p>
        </cdr:txBody>
      </cdr:sp>
    </cdr:grpSp>
  </cdr:relSizeAnchor>
  <cdr:relSizeAnchor xmlns:cdr="http://schemas.openxmlformats.org/drawingml/2006/chartDrawing">
    <cdr:from>
      <cdr:x>0.14574</cdr:x>
      <cdr:y>0.63651</cdr:y>
    </cdr:from>
    <cdr:to>
      <cdr:x>0.23522</cdr:x>
      <cdr:y>0.83453</cdr:y>
    </cdr:to>
    <cdr:grpSp>
      <cdr:nvGrpSpPr>
        <cdr:cNvPr id="39" name="Group 19"/>
        <cdr:cNvGrpSpPr/>
      </cdr:nvGrpSpPr>
      <cdr:grpSpPr>
        <a:xfrm xmlns:a="http://schemas.openxmlformats.org/drawingml/2006/main">
          <a:off x="1209099" y="3007128"/>
          <a:ext cx="742351" cy="935526"/>
          <a:chOff x="-154459" y="0"/>
          <a:chExt cx="832364" cy="1201352"/>
        </a:xfrm>
      </cdr:grpSpPr>
      <cdr:sp macro="" textlink="">
        <cdr:nvSpPr>
          <cdr:cNvPr id="21" name="Down Arrow 20"/>
          <cdr:cNvSpPr/>
        </cdr:nvSpPr>
        <cdr:spPr>
          <a:xfrm xmlns:a="http://schemas.openxmlformats.org/drawingml/2006/main">
            <a:off x="180203" y="308919"/>
            <a:ext cx="137297" cy="892433"/>
          </a:xfrm>
          <a:prstGeom xmlns:a="http://schemas.openxmlformats.org/drawingml/2006/main" prst="downArrow">
            <a:avLst/>
          </a:prstGeom>
          <a:ln xmlns:a="http://schemas.openxmlformats.org/drawingml/2006/main" w="952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endParaRPr lang="en-GB"/>
          </a:p>
        </cdr:txBody>
      </cdr:sp>
      <cdr:sp macro="" textlink="">
        <cdr:nvSpPr>
          <cdr:cNvPr id="22" name="TextBox 3"/>
          <cdr:cNvSpPr txBox="1"/>
        </cdr:nvSpPr>
        <cdr:spPr>
          <a:xfrm xmlns:a="http://schemas.openxmlformats.org/drawingml/2006/main">
            <a:off x="-154459" y="0"/>
            <a:ext cx="832364" cy="2745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a:latin typeface="+mn-lt"/>
                <a:cs typeface="Arial" pitchFamily="34" charset="0"/>
              </a:rPr>
              <a:t>MSG1</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0.4852</cdr:x>
      <cdr:y>0.76297</cdr:y>
    </cdr:from>
    <cdr:to>
      <cdr:x>0.56395</cdr:x>
      <cdr:y>0.90112</cdr:y>
    </cdr:to>
    <cdr:grpSp>
      <cdr:nvGrpSpPr>
        <cdr:cNvPr id="23" name="Group 7"/>
        <cdr:cNvGrpSpPr>
          <a:grpSpLocks xmlns:a="http://schemas.openxmlformats.org/drawingml/2006/main"/>
        </cdr:cNvGrpSpPr>
      </cdr:nvGrpSpPr>
      <cdr:grpSpPr bwMode="auto">
        <a:xfrm xmlns:a="http://schemas.openxmlformats.org/drawingml/2006/main">
          <a:off x="4298023" y="4265899"/>
          <a:ext cx="697587" cy="772421"/>
          <a:chOff x="5310" y="10305"/>
          <a:chExt cx="1155" cy="1485"/>
        </a:xfrm>
      </cdr:grpSpPr>
      <cdr:sp macro="" textlink="">
        <cdr:nvSpPr>
          <cdr:cNvPr id="251912" name="AutoShape 8"/>
          <cdr:cNvSpPr>
            <a:spLocks xmlns:a="http://schemas.openxmlformats.org/drawingml/2006/main" noChangeArrowheads="1"/>
          </cdr:cNvSpPr>
        </cdr:nvSpPr>
        <cdr:spPr bwMode="auto">
          <a:xfrm xmlns:a="http://schemas.openxmlformats.org/drawingml/2006/main">
            <a:off x="5775" y="10305"/>
            <a:ext cx="135" cy="1050"/>
          </a:xfrm>
          <a:prstGeom xmlns:a="http://schemas.openxmlformats.org/drawingml/2006/main" prst="upArrow">
            <a:avLst>
              <a:gd name="adj1" fmla="val 50000"/>
              <a:gd name="adj2" fmla="val 194444"/>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endParaRPr lang="en-GB" sz="1100" b="0" i="0" u="none" strike="noStrike" baseline="0">
              <a:solidFill>
                <a:srgbClr val="000000"/>
              </a:solidFill>
              <a:latin typeface="Times New Roman"/>
              <a:cs typeface="Times New Roman"/>
            </a:endParaRPr>
          </a:p>
          <a:p xmlns:a="http://schemas.openxmlformats.org/drawingml/2006/main">
            <a:pPr algn="l" rtl="0">
              <a:defRPr sz="1000"/>
            </a:pPr>
            <a:endParaRPr lang="en-GB" sz="1100" b="0" i="0" u="none" strike="noStrike" baseline="0">
              <a:solidFill>
                <a:srgbClr val="000000"/>
              </a:solidFill>
              <a:latin typeface="Times New Roman"/>
              <a:cs typeface="Times New Roman"/>
            </a:endParaRPr>
          </a:p>
        </cdr:txBody>
      </cdr:sp>
      <cdr:sp macro="" textlink="">
        <cdr:nvSpPr>
          <cdr:cNvPr id="251913" name="Text Box 9"/>
          <cdr:cNvSpPr txBox="1">
            <a:spLocks xmlns:a="http://schemas.openxmlformats.org/drawingml/2006/main" noChangeArrowheads="1"/>
          </cdr:cNvSpPr>
        </cdr:nvSpPr>
        <cdr:spPr bwMode="auto">
          <a:xfrm xmlns:a="http://schemas.openxmlformats.org/drawingml/2006/main">
            <a:off x="5310" y="11355"/>
            <a:ext cx="1155" cy="435"/>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a:solidFill>
                  <a:srgbClr val="000000"/>
                </a:solidFill>
                <a:latin typeface="Calibri"/>
              </a:rPr>
              <a:t>MTG I1</a:t>
            </a:r>
          </a:p>
          <a:p xmlns:a="http://schemas.openxmlformats.org/drawingml/2006/main">
            <a:pPr algn="l" rtl="0">
              <a:defRPr sz="1000"/>
            </a:pPr>
            <a:endParaRPr lang="en-GB" sz="1100" b="0" i="0" u="none" strike="noStrike" baseline="0">
              <a:solidFill>
                <a:srgbClr val="000000"/>
              </a:solidFill>
              <a:latin typeface="Calibri"/>
            </a:endParaRPr>
          </a:p>
        </cdr:txBody>
      </cdr:sp>
    </cdr:grpSp>
  </cdr:relSizeAnchor>
  <cdr:relSizeAnchor xmlns:cdr="http://schemas.openxmlformats.org/drawingml/2006/chartDrawing">
    <cdr:from>
      <cdr:x>0.66218</cdr:x>
      <cdr:y>0.54572</cdr:y>
    </cdr:from>
    <cdr:to>
      <cdr:x>0.74118</cdr:x>
      <cdr:y>0.70347</cdr:y>
    </cdr:to>
    <cdr:grpSp>
      <cdr:nvGrpSpPr>
        <cdr:cNvPr id="24" name="Group 10"/>
        <cdr:cNvGrpSpPr>
          <a:grpSpLocks xmlns:a="http://schemas.openxmlformats.org/drawingml/2006/main"/>
        </cdr:cNvGrpSpPr>
      </cdr:nvGrpSpPr>
      <cdr:grpSpPr bwMode="auto">
        <a:xfrm xmlns:a="http://schemas.openxmlformats.org/drawingml/2006/main">
          <a:off x="5865756" y="3051216"/>
          <a:ext cx="699802" cy="882008"/>
          <a:chOff x="6465" y="10305"/>
          <a:chExt cx="1155" cy="1485"/>
        </a:xfrm>
      </cdr:grpSpPr>
      <cdr:sp macro="" textlink="">
        <cdr:nvSpPr>
          <cdr:cNvPr id="251915" name="AutoShape 11"/>
          <cdr:cNvSpPr>
            <a:spLocks xmlns:a="http://schemas.openxmlformats.org/drawingml/2006/main" noChangeArrowheads="1"/>
          </cdr:cNvSpPr>
        </cdr:nvSpPr>
        <cdr:spPr bwMode="auto">
          <a:xfrm xmlns:a="http://schemas.openxmlformats.org/drawingml/2006/main">
            <a:off x="6930" y="10305"/>
            <a:ext cx="135" cy="1050"/>
          </a:xfrm>
          <a:prstGeom xmlns:a="http://schemas.openxmlformats.org/drawingml/2006/main" prst="upArrow">
            <a:avLst>
              <a:gd name="adj1" fmla="val 50000"/>
              <a:gd name="adj2" fmla="val 194444"/>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endParaRPr lang="en-GB" sz="1100" b="0" i="0" u="none" strike="noStrike" baseline="0">
              <a:solidFill>
                <a:srgbClr val="000000"/>
              </a:solidFill>
              <a:latin typeface="Times New Roman"/>
              <a:cs typeface="Times New Roman"/>
            </a:endParaRPr>
          </a:p>
          <a:p xmlns:a="http://schemas.openxmlformats.org/drawingml/2006/main">
            <a:pPr algn="l" rtl="0">
              <a:defRPr sz="1000"/>
            </a:pPr>
            <a:endParaRPr lang="en-GB" sz="1100" b="0" i="0" u="none" strike="noStrike" baseline="0">
              <a:solidFill>
                <a:srgbClr val="000000"/>
              </a:solidFill>
              <a:latin typeface="Times New Roman"/>
              <a:cs typeface="Times New Roman"/>
            </a:endParaRPr>
          </a:p>
        </cdr:txBody>
      </cdr:sp>
      <cdr:sp macro="" textlink="">
        <cdr:nvSpPr>
          <cdr:cNvPr id="251916" name="Text Box 12"/>
          <cdr:cNvSpPr txBox="1">
            <a:spLocks xmlns:a="http://schemas.openxmlformats.org/drawingml/2006/main" noChangeArrowheads="1"/>
          </cdr:cNvSpPr>
        </cdr:nvSpPr>
        <cdr:spPr bwMode="auto">
          <a:xfrm xmlns:a="http://schemas.openxmlformats.org/drawingml/2006/main">
            <a:off x="6465" y="11355"/>
            <a:ext cx="1155" cy="435"/>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a:solidFill>
                  <a:srgbClr val="000000"/>
                </a:solidFill>
                <a:latin typeface="Calibri"/>
              </a:rPr>
              <a:t>MTG S1</a:t>
            </a:r>
          </a:p>
          <a:p xmlns:a="http://schemas.openxmlformats.org/drawingml/2006/main">
            <a:pPr algn="l" rtl="0">
              <a:defRPr sz="1000"/>
            </a:pPr>
            <a:endParaRPr lang="en-GB" sz="1100" b="0" i="0" u="none" strike="noStrike" baseline="0">
              <a:solidFill>
                <a:srgbClr val="000000"/>
              </a:solidFill>
              <a:latin typeface="Calibri"/>
            </a:endParaRPr>
          </a:p>
        </cdr:txBody>
      </cdr:sp>
    </cdr:grpSp>
  </cdr:relSizeAnchor>
  <cdr:relSizeAnchor xmlns:cdr="http://schemas.openxmlformats.org/drawingml/2006/chartDrawing">
    <cdr:from>
      <cdr:x>0.83914</cdr:x>
      <cdr:y>0.4695</cdr:y>
    </cdr:from>
    <cdr:to>
      <cdr:x>0.91789</cdr:x>
      <cdr:y>0.62475</cdr:y>
    </cdr:to>
    <cdr:grpSp>
      <cdr:nvGrpSpPr>
        <cdr:cNvPr id="25" name="Group 13"/>
        <cdr:cNvGrpSpPr>
          <a:grpSpLocks xmlns:a="http://schemas.openxmlformats.org/drawingml/2006/main"/>
        </cdr:cNvGrpSpPr>
      </cdr:nvGrpSpPr>
      <cdr:grpSpPr bwMode="auto">
        <a:xfrm xmlns:a="http://schemas.openxmlformats.org/drawingml/2006/main">
          <a:off x="7433312" y="2625057"/>
          <a:ext cx="697587" cy="868030"/>
          <a:chOff x="8325" y="10305"/>
          <a:chExt cx="1155" cy="1485"/>
        </a:xfrm>
      </cdr:grpSpPr>
      <cdr:sp macro="" textlink="">
        <cdr:nvSpPr>
          <cdr:cNvPr id="251918" name="AutoShape 14"/>
          <cdr:cNvSpPr>
            <a:spLocks xmlns:a="http://schemas.openxmlformats.org/drawingml/2006/main" noChangeArrowheads="1"/>
          </cdr:cNvSpPr>
        </cdr:nvSpPr>
        <cdr:spPr bwMode="auto">
          <a:xfrm xmlns:a="http://schemas.openxmlformats.org/drawingml/2006/main">
            <a:off x="8865" y="10305"/>
            <a:ext cx="135" cy="1050"/>
          </a:xfrm>
          <a:prstGeom xmlns:a="http://schemas.openxmlformats.org/drawingml/2006/main" prst="upArrow">
            <a:avLst>
              <a:gd name="adj1" fmla="val 50000"/>
              <a:gd name="adj2" fmla="val 194444"/>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endParaRPr lang="en-GB" sz="1100" b="0" i="0" u="none" strike="noStrike" baseline="0">
              <a:solidFill>
                <a:srgbClr val="000000"/>
              </a:solidFill>
              <a:latin typeface="Times New Roman"/>
              <a:cs typeface="Times New Roman"/>
            </a:endParaRPr>
          </a:p>
          <a:p xmlns:a="http://schemas.openxmlformats.org/drawingml/2006/main">
            <a:pPr algn="l" rtl="0">
              <a:defRPr sz="1000"/>
            </a:pPr>
            <a:endParaRPr lang="en-GB" sz="1100" b="0" i="0" u="none" strike="noStrike" baseline="0">
              <a:solidFill>
                <a:srgbClr val="000000"/>
              </a:solidFill>
              <a:latin typeface="Times New Roman"/>
              <a:cs typeface="Times New Roman"/>
            </a:endParaRPr>
          </a:p>
        </cdr:txBody>
      </cdr:sp>
      <cdr:sp macro="" textlink="">
        <cdr:nvSpPr>
          <cdr:cNvPr id="251919" name="Text Box 15"/>
          <cdr:cNvSpPr txBox="1">
            <a:spLocks xmlns:a="http://schemas.openxmlformats.org/drawingml/2006/main" noChangeArrowheads="1"/>
          </cdr:cNvSpPr>
        </cdr:nvSpPr>
        <cdr:spPr bwMode="auto">
          <a:xfrm xmlns:a="http://schemas.openxmlformats.org/drawingml/2006/main">
            <a:off x="8325" y="11355"/>
            <a:ext cx="1155" cy="435"/>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a:solidFill>
                  <a:srgbClr val="000000"/>
                </a:solidFill>
                <a:latin typeface="Calibri"/>
              </a:rPr>
              <a:t>MTG I2</a:t>
            </a:r>
          </a:p>
          <a:p xmlns:a="http://schemas.openxmlformats.org/drawingml/2006/main">
            <a:pPr algn="l" rtl="0">
              <a:defRPr sz="1000"/>
            </a:pPr>
            <a:endParaRPr lang="en-GB" sz="1100" b="0" i="0" u="none" strike="noStrike" baseline="0">
              <a:solidFill>
                <a:srgbClr val="000000"/>
              </a:solidFill>
              <a:latin typeface="Calibri"/>
            </a:endParaRPr>
          </a:p>
        </cdr:txBody>
      </cdr:sp>
    </cdr:grpSp>
  </cdr:relSizeAnchor>
  <cdr:relSizeAnchor xmlns:cdr="http://schemas.openxmlformats.org/drawingml/2006/chartDrawing">
    <cdr:from>
      <cdr:x>0.315</cdr:x>
      <cdr:y>0.55479</cdr:y>
    </cdr:from>
    <cdr:to>
      <cdr:x>0.394</cdr:x>
      <cdr:y>0.71254</cdr:y>
    </cdr:to>
    <cdr:grpSp>
      <cdr:nvGrpSpPr>
        <cdr:cNvPr id="21" name="Group 10"/>
        <cdr:cNvGrpSpPr>
          <a:grpSpLocks xmlns:a="http://schemas.openxmlformats.org/drawingml/2006/main"/>
        </cdr:cNvGrpSpPr>
      </cdr:nvGrpSpPr>
      <cdr:grpSpPr bwMode="auto">
        <a:xfrm xmlns:a="http://schemas.openxmlformats.org/drawingml/2006/main">
          <a:off x="2790349" y="3101928"/>
          <a:ext cx="699802" cy="882008"/>
          <a:chOff x="6465" y="10305"/>
          <a:chExt cx="1155" cy="1485"/>
        </a:xfrm>
      </cdr:grpSpPr>
      <cdr:sp macro="" textlink="">
        <cdr:nvSpPr>
          <cdr:cNvPr id="22" name="AutoShape 11"/>
          <cdr:cNvSpPr>
            <a:spLocks xmlns:a="http://schemas.openxmlformats.org/drawingml/2006/main" noChangeArrowheads="1"/>
          </cdr:cNvSpPr>
        </cdr:nvSpPr>
        <cdr:spPr bwMode="auto">
          <a:xfrm xmlns:a="http://schemas.openxmlformats.org/drawingml/2006/main">
            <a:off x="6930" y="10305"/>
            <a:ext cx="135" cy="1050"/>
          </a:xfrm>
          <a:prstGeom xmlns:a="http://schemas.openxmlformats.org/drawingml/2006/main" prst="upArrow">
            <a:avLst>
              <a:gd name="adj1" fmla="val 50000"/>
              <a:gd name="adj2" fmla="val 194444"/>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endParaRPr lang="en-GB" sz="1100" b="0" i="0" u="none" strike="noStrike" baseline="0">
              <a:solidFill>
                <a:srgbClr val="000000"/>
              </a:solidFill>
              <a:latin typeface="Times New Roman"/>
              <a:cs typeface="Times New Roman"/>
            </a:endParaRPr>
          </a:p>
          <a:p xmlns:a="http://schemas.openxmlformats.org/drawingml/2006/main">
            <a:pPr algn="l" rtl="0">
              <a:defRPr sz="1000"/>
            </a:pPr>
            <a:endParaRPr lang="en-GB" sz="1100" b="0" i="0" u="none" strike="noStrike" baseline="0">
              <a:solidFill>
                <a:srgbClr val="000000"/>
              </a:solidFill>
              <a:latin typeface="Times New Roman"/>
              <a:cs typeface="Times New Roman"/>
            </a:endParaRPr>
          </a:p>
        </cdr:txBody>
      </cdr:sp>
      <cdr:sp macro="" textlink="">
        <cdr:nvSpPr>
          <cdr:cNvPr id="26" name="Text Box 12"/>
          <cdr:cNvSpPr txBox="1">
            <a:spLocks xmlns:a="http://schemas.openxmlformats.org/drawingml/2006/main" noChangeArrowheads="1"/>
          </cdr:cNvSpPr>
        </cdr:nvSpPr>
        <cdr:spPr bwMode="auto">
          <a:xfrm xmlns:a="http://schemas.openxmlformats.org/drawingml/2006/main">
            <a:off x="6465" y="11355"/>
            <a:ext cx="1155" cy="435"/>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a:solidFill>
                  <a:srgbClr val="000000"/>
                </a:solidFill>
                <a:latin typeface="Calibri"/>
              </a:rPr>
              <a:t>S3b</a:t>
            </a:r>
          </a:p>
          <a:p xmlns:a="http://schemas.openxmlformats.org/drawingml/2006/main">
            <a:pPr algn="l" rtl="0">
              <a:defRPr sz="1000"/>
            </a:pPr>
            <a:endParaRPr lang="en-GB" sz="1100" b="0" i="0" u="none" strike="noStrike" baseline="0">
              <a:solidFill>
                <a:srgbClr val="000000"/>
              </a:solidFill>
              <a:latin typeface="Calibri"/>
            </a:endParaRPr>
          </a:p>
        </cdr:txBody>
      </cdr:sp>
    </cdr:grpSp>
  </cdr:relSizeAnchor>
  <cdr:relSizeAnchor xmlns:cdr="http://schemas.openxmlformats.org/drawingml/2006/chartDrawing">
    <cdr:from>
      <cdr:x>0.18206</cdr:x>
      <cdr:y>0.71153</cdr:y>
    </cdr:from>
    <cdr:to>
      <cdr:x>0.26106</cdr:x>
      <cdr:y>0.86928</cdr:y>
    </cdr:to>
    <cdr:grpSp>
      <cdr:nvGrpSpPr>
        <cdr:cNvPr id="27" name="Group 10"/>
        <cdr:cNvGrpSpPr>
          <a:grpSpLocks xmlns:a="http://schemas.openxmlformats.org/drawingml/2006/main"/>
        </cdr:cNvGrpSpPr>
      </cdr:nvGrpSpPr>
      <cdr:grpSpPr bwMode="auto">
        <a:xfrm xmlns:a="http://schemas.openxmlformats.org/drawingml/2006/main">
          <a:off x="1612733" y="3978289"/>
          <a:ext cx="699802" cy="882008"/>
          <a:chOff x="6465" y="10305"/>
          <a:chExt cx="1155" cy="1485"/>
        </a:xfrm>
      </cdr:grpSpPr>
      <cdr:sp macro="" textlink="">
        <cdr:nvSpPr>
          <cdr:cNvPr id="28" name="AutoShape 11"/>
          <cdr:cNvSpPr>
            <a:spLocks xmlns:a="http://schemas.openxmlformats.org/drawingml/2006/main" noChangeArrowheads="1"/>
          </cdr:cNvSpPr>
        </cdr:nvSpPr>
        <cdr:spPr bwMode="auto">
          <a:xfrm xmlns:a="http://schemas.openxmlformats.org/drawingml/2006/main">
            <a:off x="6930" y="10305"/>
            <a:ext cx="135" cy="1050"/>
          </a:xfrm>
          <a:prstGeom xmlns:a="http://schemas.openxmlformats.org/drawingml/2006/main" prst="upArrow">
            <a:avLst>
              <a:gd name="adj1" fmla="val 50000"/>
              <a:gd name="adj2" fmla="val 194444"/>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endParaRPr lang="en-GB" sz="1100" b="0" i="0" u="none" strike="noStrike" baseline="0">
              <a:solidFill>
                <a:srgbClr val="000000"/>
              </a:solidFill>
              <a:latin typeface="Times New Roman"/>
              <a:cs typeface="Times New Roman"/>
            </a:endParaRPr>
          </a:p>
          <a:p xmlns:a="http://schemas.openxmlformats.org/drawingml/2006/main">
            <a:pPr algn="l" rtl="0">
              <a:defRPr sz="1000"/>
            </a:pPr>
            <a:endParaRPr lang="en-GB" sz="1100" b="0" i="0" u="none" strike="noStrike" baseline="0">
              <a:solidFill>
                <a:srgbClr val="000000"/>
              </a:solidFill>
              <a:latin typeface="Times New Roman"/>
              <a:cs typeface="Times New Roman"/>
            </a:endParaRPr>
          </a:p>
        </cdr:txBody>
      </cdr:sp>
      <cdr:sp macro="" textlink="">
        <cdr:nvSpPr>
          <cdr:cNvPr id="29" name="Text Box 12"/>
          <cdr:cNvSpPr txBox="1">
            <a:spLocks xmlns:a="http://schemas.openxmlformats.org/drawingml/2006/main" noChangeArrowheads="1"/>
          </cdr:cNvSpPr>
        </cdr:nvSpPr>
        <cdr:spPr bwMode="auto">
          <a:xfrm xmlns:a="http://schemas.openxmlformats.org/drawingml/2006/main">
            <a:off x="6465" y="11355"/>
            <a:ext cx="1155" cy="435"/>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a:solidFill>
                  <a:srgbClr val="000000"/>
                </a:solidFill>
                <a:latin typeface="Calibri"/>
              </a:rPr>
              <a:t>S3a</a:t>
            </a:r>
          </a:p>
          <a:p xmlns:a="http://schemas.openxmlformats.org/drawingml/2006/main">
            <a:pPr algn="l" rtl="0">
              <a:defRPr sz="1000"/>
            </a:pPr>
            <a:endParaRPr lang="en-GB" sz="1100" b="0" i="0" u="none" strike="noStrike" baseline="0">
              <a:solidFill>
                <a:srgbClr val="000000"/>
              </a:solidFill>
              <a:latin typeface="Calibri"/>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2045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832600"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20450">
              <a:spcBef>
                <a:spcPct val="0"/>
              </a:spcBef>
              <a:defRPr sz="12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9734550"/>
            <a:ext cx="0"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2045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646863" y="9736138"/>
            <a:ext cx="185737" cy="18256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20450">
              <a:spcBef>
                <a:spcPct val="0"/>
              </a:spcBef>
              <a:defRPr sz="1200" b="0">
                <a:solidFill>
                  <a:srgbClr val="000000"/>
                </a:solidFill>
                <a:latin typeface="Helvetica" pitchFamily="34" charset="0"/>
              </a:defRPr>
            </a:lvl1pPr>
          </a:lstStyle>
          <a:p>
            <a:pPr>
              <a:defRPr/>
            </a:pPr>
            <a:fld id="{03CE5281-7C92-41B2-A52F-F6E88D140A9B}"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80" tIns="45990" rIns="91980" bIns="45990" numCol="1" anchor="t" anchorCtr="0" compatLnSpc="1">
            <a:prstTxWarp prst="textNoShape">
              <a:avLst/>
            </a:prstTxWarp>
          </a:bodyPr>
          <a:lstStyle>
            <a:lvl1pPr defTabSz="92045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1980" tIns="45990" rIns="91980" bIns="45990" numCol="1" anchor="t" anchorCtr="0" compatLnSpc="1">
            <a:prstTxWarp prst="textNoShape">
              <a:avLst/>
            </a:prstTxWarp>
          </a:bodyPr>
          <a:lstStyle>
            <a:lvl1pPr algn="r" defTabSz="920450">
              <a:spcBef>
                <a:spcPct val="0"/>
              </a:spcBef>
              <a:defRPr sz="1200" b="0">
                <a:solidFill>
                  <a:schemeClr val="tx1"/>
                </a:solidFill>
                <a:latin typeface="Times New Roman" pitchFamily="18" charset="0"/>
              </a:defRPr>
            </a:lvl1pPr>
          </a:lstStyle>
          <a:p>
            <a:pPr>
              <a:defRPr/>
            </a:pPr>
            <a:endParaRPr lang="de-DE"/>
          </a:p>
        </p:txBody>
      </p:sp>
      <p:sp>
        <p:nvSpPr>
          <p:cNvPr id="72708" name="Rectangle 4"/>
          <p:cNvSpPr>
            <a:spLocks noGrp="1" noRot="1" noChangeAspect="1" noChangeArrowheads="1" noTextEdit="1"/>
          </p:cNvSpPr>
          <p:nvPr>
            <p:ph type="sldImg" idx="2"/>
          </p:nvPr>
        </p:nvSpPr>
        <p:spPr bwMode="auto">
          <a:xfrm>
            <a:off x="711200" y="742950"/>
            <a:ext cx="5375275"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4875" y="4713288"/>
            <a:ext cx="4987925" cy="4470400"/>
          </a:xfrm>
          <a:prstGeom prst="rect">
            <a:avLst/>
          </a:prstGeom>
          <a:noFill/>
          <a:ln w="9525">
            <a:noFill/>
            <a:miter lim="800000"/>
            <a:headEnd/>
            <a:tailEnd/>
          </a:ln>
          <a:effectLst/>
        </p:spPr>
        <p:txBody>
          <a:bodyPr vert="horz" wrap="square" lIns="91980" tIns="45990" rIns="91980" bIns="4599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1980" tIns="45990" rIns="91980" bIns="45990" numCol="1" anchor="b" anchorCtr="0" compatLnSpc="1">
            <a:prstTxWarp prst="textNoShape">
              <a:avLst/>
            </a:prstTxWarp>
          </a:bodyPr>
          <a:lstStyle>
            <a:lvl1pPr defTabSz="92045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a:effectLst/>
        </p:spPr>
        <p:txBody>
          <a:bodyPr vert="horz" wrap="square" lIns="91980" tIns="45990" rIns="91980" bIns="45990" numCol="1" anchor="b" anchorCtr="0" compatLnSpc="1">
            <a:prstTxWarp prst="textNoShape">
              <a:avLst/>
            </a:prstTxWarp>
          </a:bodyPr>
          <a:lstStyle>
            <a:lvl1pPr algn="r" defTabSz="920450">
              <a:spcBef>
                <a:spcPct val="0"/>
              </a:spcBef>
              <a:defRPr sz="1200" b="0">
                <a:solidFill>
                  <a:schemeClr val="tx1"/>
                </a:solidFill>
                <a:latin typeface="Times New Roman" pitchFamily="18" charset="0"/>
              </a:defRPr>
            </a:lvl1pPr>
          </a:lstStyle>
          <a:p>
            <a:pPr>
              <a:defRPr/>
            </a:pPr>
            <a:fld id="{7DB10BD5-B3F1-4EB7-915E-C16DA4402A44}"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pPr defTabSz="919163"/>
            <a:fld id="{A87F8789-FB90-4963-B86F-70E7D20F54AE}" type="slidenum">
              <a:rPr lang="de-DE" smtClean="0"/>
              <a:pPr defTabSz="919163"/>
              <a:t>1</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png"/><Relationship Id="rId5" Type="http://schemas.openxmlformats.org/officeDocument/2006/relationships/oleObject" Target="../embeddings/oleObject1.bin"/><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3" cstate="print">
            <a:lum/>
          </a:blip>
          <a:srcRect/>
          <a:stretch>
            <a:fillRect b="-5000"/>
          </a:stretch>
        </a:blipFill>
        <a:effectLst/>
      </p:bgPr>
    </p:bg>
    <p:spTree>
      <p:nvGrpSpPr>
        <p:cNvPr id="1" name=""/>
        <p:cNvGrpSpPr/>
        <p:nvPr/>
      </p:nvGrpSpPr>
      <p:grpSpPr>
        <a:xfrm>
          <a:off x="0" y="0"/>
          <a:ext cx="0" cy="0"/>
          <a:chOff x="0" y="0"/>
          <a:chExt cx="0" cy="0"/>
        </a:xfrm>
      </p:grpSpPr>
      <p:sp>
        <p:nvSpPr>
          <p:cNvPr id="3" name="Rectangle 2"/>
          <p:cNvSpPr/>
          <p:nvPr userDrawn="1"/>
        </p:nvSpPr>
        <p:spPr bwMode="auto">
          <a:xfrm>
            <a:off x="0" y="517525"/>
            <a:ext cx="9906000" cy="1501775"/>
          </a:xfrm>
          <a:prstGeom prst="rect">
            <a:avLst/>
          </a:prstGeom>
          <a:solidFill>
            <a:srgbClr val="00205B"/>
          </a:solidFill>
          <a:ln w="9525" cap="flat" cmpd="sng" algn="ctr">
            <a:noFill/>
            <a:prstDash val="solid"/>
            <a:round/>
            <a:headEnd type="none" w="med" len="med"/>
            <a:tailEnd type="none" w="med" len="med"/>
          </a:ln>
          <a:effectLst/>
        </p:spPr>
        <p:txBody>
          <a:bodyPr lIns="36000" tIns="36000" rIns="36000" bIns="36000"/>
          <a:lstStyle/>
          <a:p>
            <a:pPr>
              <a:defRPr/>
            </a:pPr>
            <a:endParaRPr lang="en-GB"/>
          </a:p>
        </p:txBody>
      </p:sp>
      <p:sp>
        <p:nvSpPr>
          <p:cNvPr id="4" name="Rectangle 3"/>
          <p:cNvSpPr/>
          <p:nvPr userDrawn="1"/>
        </p:nvSpPr>
        <p:spPr bwMode="auto">
          <a:xfrm>
            <a:off x="6334125" y="542925"/>
            <a:ext cx="3571875" cy="1476375"/>
          </a:xfrm>
          <a:prstGeom prst="rect">
            <a:avLst/>
          </a:prstGeom>
          <a:solidFill>
            <a:schemeClr val="bg1"/>
          </a:solidFill>
          <a:ln w="9525" cap="flat" cmpd="sng" algn="ctr">
            <a:noFill/>
            <a:prstDash val="solid"/>
            <a:round/>
            <a:headEnd type="none" w="med" len="med"/>
            <a:tailEnd type="none" w="med" len="med"/>
          </a:ln>
          <a:effectLst/>
        </p:spPr>
        <p:txBody>
          <a:bodyPr lIns="36000" tIns="36000" rIns="36000" bIns="36000"/>
          <a:lstStyle/>
          <a:p>
            <a:pPr>
              <a:defRPr/>
            </a:pPr>
            <a:endParaRPr lang="en-GB"/>
          </a:p>
        </p:txBody>
      </p:sp>
      <p:pic>
        <p:nvPicPr>
          <p:cNvPr id="5" name="Picture 11" descr="EUMETSATLogo_hor_noTagline_solid_CMYK UPDATED version.png"/>
          <p:cNvPicPr>
            <a:picLocks noChangeAspect="1"/>
          </p:cNvPicPr>
          <p:nvPr userDrawn="1"/>
        </p:nvPicPr>
        <p:blipFill>
          <a:blip r:embed="rId4" cstate="print"/>
          <a:srcRect/>
          <a:stretch>
            <a:fillRect/>
          </a:stretch>
        </p:blipFill>
        <p:spPr bwMode="auto">
          <a:xfrm>
            <a:off x="6810375" y="1019175"/>
            <a:ext cx="2614613" cy="482600"/>
          </a:xfrm>
          <a:prstGeom prst="rect">
            <a:avLst/>
          </a:prstGeom>
          <a:noFill/>
          <a:ln w="9525">
            <a:noFill/>
            <a:miter lim="800000"/>
            <a:headEnd/>
            <a:tailEnd/>
          </a:ln>
        </p:spPr>
      </p:pic>
      <p:grpSp>
        <p:nvGrpSpPr>
          <p:cNvPr id="6" name="Group 4"/>
          <p:cNvGrpSpPr>
            <a:grpSpLocks/>
          </p:cNvGrpSpPr>
          <p:nvPr userDrawn="1"/>
        </p:nvGrpSpPr>
        <p:grpSpPr bwMode="auto">
          <a:xfrm>
            <a:off x="5322888" y="6619875"/>
            <a:ext cx="192087" cy="127000"/>
            <a:chOff x="4182" y="1087"/>
            <a:chExt cx="238" cy="162"/>
          </a:xfrm>
        </p:grpSpPr>
        <p:sp>
          <p:nvSpPr>
            <p:cNvPr id="7"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9"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10"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11"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12"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13"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14"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15"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16"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17"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18" name="Group 16"/>
          <p:cNvGrpSpPr>
            <a:grpSpLocks/>
          </p:cNvGrpSpPr>
          <p:nvPr userDrawn="1"/>
        </p:nvGrpSpPr>
        <p:grpSpPr bwMode="auto">
          <a:xfrm>
            <a:off x="1849438" y="6619875"/>
            <a:ext cx="190500" cy="123825"/>
            <a:chOff x="1116" y="1646"/>
            <a:chExt cx="245" cy="151"/>
          </a:xfrm>
        </p:grpSpPr>
        <p:sp>
          <p:nvSpPr>
            <p:cNvPr id="19"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20"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21"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22" name="Group 20"/>
          <p:cNvGrpSpPr>
            <a:grpSpLocks/>
          </p:cNvGrpSpPr>
          <p:nvPr userDrawn="1"/>
        </p:nvGrpSpPr>
        <p:grpSpPr bwMode="auto">
          <a:xfrm>
            <a:off x="3341688" y="6619875"/>
            <a:ext cx="190500" cy="122238"/>
            <a:chOff x="1117" y="2897"/>
            <a:chExt cx="243" cy="157"/>
          </a:xfrm>
        </p:grpSpPr>
        <p:sp>
          <p:nvSpPr>
            <p:cNvPr id="23"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24"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25"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26"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7" name="Group 25"/>
          <p:cNvGrpSpPr>
            <a:grpSpLocks/>
          </p:cNvGrpSpPr>
          <p:nvPr userDrawn="1"/>
        </p:nvGrpSpPr>
        <p:grpSpPr bwMode="auto">
          <a:xfrm>
            <a:off x="3095625" y="6619875"/>
            <a:ext cx="190500" cy="122238"/>
            <a:chOff x="1118" y="2646"/>
            <a:chExt cx="243" cy="157"/>
          </a:xfrm>
        </p:grpSpPr>
        <p:sp>
          <p:nvSpPr>
            <p:cNvPr id="28"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29"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30"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31"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2" name="Group 30"/>
          <p:cNvGrpSpPr>
            <a:grpSpLocks/>
          </p:cNvGrpSpPr>
          <p:nvPr userDrawn="1"/>
        </p:nvGrpSpPr>
        <p:grpSpPr bwMode="auto">
          <a:xfrm>
            <a:off x="2341563" y="6619875"/>
            <a:ext cx="190500" cy="122238"/>
            <a:chOff x="1117" y="2143"/>
            <a:chExt cx="243" cy="155"/>
          </a:xfrm>
        </p:grpSpPr>
        <p:sp>
          <p:nvSpPr>
            <p:cNvPr id="3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3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3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3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7" name="Group 35"/>
          <p:cNvGrpSpPr>
            <a:grpSpLocks/>
          </p:cNvGrpSpPr>
          <p:nvPr userDrawn="1"/>
        </p:nvGrpSpPr>
        <p:grpSpPr bwMode="auto">
          <a:xfrm>
            <a:off x="2095500" y="6619875"/>
            <a:ext cx="190500" cy="122238"/>
            <a:chOff x="1117" y="1892"/>
            <a:chExt cx="243" cy="155"/>
          </a:xfrm>
        </p:grpSpPr>
        <p:sp>
          <p:nvSpPr>
            <p:cNvPr id="38"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39"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40"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41"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42" name="Group 255"/>
          <p:cNvGrpSpPr>
            <a:grpSpLocks/>
          </p:cNvGrpSpPr>
          <p:nvPr userDrawn="1"/>
        </p:nvGrpSpPr>
        <p:grpSpPr bwMode="auto">
          <a:xfrm>
            <a:off x="1357313" y="6624638"/>
            <a:ext cx="190500" cy="123825"/>
            <a:chOff x="7106991" y="2034190"/>
            <a:chExt cx="255683" cy="163929"/>
          </a:xfrm>
        </p:grpSpPr>
        <p:sp>
          <p:nvSpPr>
            <p:cNvPr id="43"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44"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45" name="Group 254"/>
          <p:cNvGrpSpPr>
            <a:grpSpLocks/>
          </p:cNvGrpSpPr>
          <p:nvPr userDrawn="1"/>
        </p:nvGrpSpPr>
        <p:grpSpPr bwMode="auto">
          <a:xfrm>
            <a:off x="615950" y="6624638"/>
            <a:ext cx="190500" cy="128587"/>
            <a:chOff x="6341261" y="2034186"/>
            <a:chExt cx="254095" cy="170190"/>
          </a:xfrm>
        </p:grpSpPr>
        <p:sp>
          <p:nvSpPr>
            <p:cNvPr id="46" name="Freeform 45"/>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47" name="Freeform 46"/>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48" name="Freeform 47"/>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49" name="Group 49"/>
          <p:cNvGrpSpPr>
            <a:grpSpLocks/>
          </p:cNvGrpSpPr>
          <p:nvPr userDrawn="1"/>
        </p:nvGrpSpPr>
        <p:grpSpPr bwMode="auto">
          <a:xfrm>
            <a:off x="369888" y="6624638"/>
            <a:ext cx="190500" cy="123825"/>
            <a:chOff x="529" y="1166"/>
            <a:chExt cx="245" cy="157"/>
          </a:xfrm>
        </p:grpSpPr>
        <p:sp>
          <p:nvSpPr>
            <p:cNvPr id="5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5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5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5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54" name="Group 54"/>
          <p:cNvGrpSpPr>
            <a:grpSpLocks/>
          </p:cNvGrpSpPr>
          <p:nvPr userDrawn="1"/>
        </p:nvGrpSpPr>
        <p:grpSpPr bwMode="auto">
          <a:xfrm>
            <a:off x="2587625" y="6619875"/>
            <a:ext cx="192088" cy="123825"/>
            <a:chOff x="1117" y="2394"/>
            <a:chExt cx="245" cy="157"/>
          </a:xfrm>
        </p:grpSpPr>
        <p:sp>
          <p:nvSpPr>
            <p:cNvPr id="55"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56"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57"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58" name="Freeform 58"/>
            <p:cNvSpPr>
              <a:spLocks/>
            </p:cNvSpPr>
            <p:nvPr/>
          </p:nvSpPr>
          <p:spPr bwMode="auto">
            <a:xfrm>
              <a:off x="1176"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59" name="Freeform 59"/>
            <p:cNvSpPr>
              <a:spLocks/>
            </p:cNvSpPr>
            <p:nvPr/>
          </p:nvSpPr>
          <p:spPr bwMode="auto">
            <a:xfrm>
              <a:off x="1176"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60"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61"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62"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63"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64"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65"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66" name="Group 66"/>
          <p:cNvGrpSpPr>
            <a:grpSpLocks/>
          </p:cNvGrpSpPr>
          <p:nvPr userDrawn="1"/>
        </p:nvGrpSpPr>
        <p:grpSpPr bwMode="auto">
          <a:xfrm>
            <a:off x="6797675" y="6619875"/>
            <a:ext cx="193675" cy="122238"/>
            <a:chOff x="1592" y="2897"/>
            <a:chExt cx="247" cy="156"/>
          </a:xfrm>
        </p:grpSpPr>
        <p:sp>
          <p:nvSpPr>
            <p:cNvPr id="67" name="Freeform 67"/>
            <p:cNvSpPr>
              <a:spLocks/>
            </p:cNvSpPr>
            <p:nvPr/>
          </p:nvSpPr>
          <p:spPr bwMode="auto">
            <a:xfrm>
              <a:off x="1592" y="2897"/>
              <a:ext cx="247" cy="156"/>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68" name="Freeform 68"/>
            <p:cNvSpPr>
              <a:spLocks/>
            </p:cNvSpPr>
            <p:nvPr/>
          </p:nvSpPr>
          <p:spPr bwMode="auto">
            <a:xfrm>
              <a:off x="1592" y="2897"/>
              <a:ext cx="247" cy="156"/>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69" name="Freeform 69"/>
            <p:cNvSpPr>
              <a:spLocks/>
            </p:cNvSpPr>
            <p:nvPr/>
          </p:nvSpPr>
          <p:spPr bwMode="auto">
            <a:xfrm>
              <a:off x="1742" y="2897"/>
              <a:ext cx="67" cy="51"/>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70" name="Freeform 70"/>
            <p:cNvSpPr>
              <a:spLocks/>
            </p:cNvSpPr>
            <p:nvPr/>
          </p:nvSpPr>
          <p:spPr bwMode="auto">
            <a:xfrm>
              <a:off x="1778" y="2913"/>
              <a:ext cx="61" cy="41"/>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71"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72" name="Freeform 72"/>
            <p:cNvSpPr>
              <a:spLocks/>
            </p:cNvSpPr>
            <p:nvPr/>
          </p:nvSpPr>
          <p:spPr bwMode="auto">
            <a:xfrm>
              <a:off x="1616" y="2897"/>
              <a:ext cx="77" cy="45"/>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73" name="Freeform 73"/>
            <p:cNvSpPr>
              <a:spLocks/>
            </p:cNvSpPr>
            <p:nvPr/>
          </p:nvSpPr>
          <p:spPr bwMode="auto">
            <a:xfrm>
              <a:off x="1592" y="2913"/>
              <a:ext cx="61" cy="41"/>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74"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75" name="Freeform 75"/>
            <p:cNvSpPr>
              <a:spLocks/>
            </p:cNvSpPr>
            <p:nvPr/>
          </p:nvSpPr>
          <p:spPr bwMode="auto">
            <a:xfrm>
              <a:off x="1742" y="3008"/>
              <a:ext cx="73" cy="45"/>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76"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77"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78" name="Freeform 78"/>
            <p:cNvSpPr>
              <a:spLocks/>
            </p:cNvSpPr>
            <p:nvPr/>
          </p:nvSpPr>
          <p:spPr bwMode="auto">
            <a:xfrm>
              <a:off x="1622" y="3002"/>
              <a:ext cx="71" cy="51"/>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79"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80"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81" name="Freeform 81"/>
            <p:cNvSpPr>
              <a:spLocks/>
            </p:cNvSpPr>
            <p:nvPr/>
          </p:nvSpPr>
          <p:spPr bwMode="auto">
            <a:xfrm>
              <a:off x="1592" y="2897"/>
              <a:ext cx="247" cy="156"/>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82" name="Group 82"/>
          <p:cNvGrpSpPr>
            <a:grpSpLocks/>
          </p:cNvGrpSpPr>
          <p:nvPr userDrawn="1"/>
        </p:nvGrpSpPr>
        <p:grpSpPr bwMode="auto">
          <a:xfrm>
            <a:off x="6302375" y="6619875"/>
            <a:ext cx="192088" cy="122238"/>
            <a:chOff x="1778" y="2004"/>
            <a:chExt cx="246" cy="156"/>
          </a:xfrm>
        </p:grpSpPr>
        <p:sp>
          <p:nvSpPr>
            <p:cNvPr id="83"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84"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85"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86" name="Group 86"/>
          <p:cNvGrpSpPr>
            <a:grpSpLocks/>
          </p:cNvGrpSpPr>
          <p:nvPr userDrawn="1"/>
        </p:nvGrpSpPr>
        <p:grpSpPr bwMode="auto">
          <a:xfrm>
            <a:off x="6059488" y="6619875"/>
            <a:ext cx="190500" cy="122238"/>
            <a:chOff x="1592" y="2143"/>
            <a:chExt cx="247" cy="156"/>
          </a:xfrm>
        </p:grpSpPr>
        <p:sp>
          <p:nvSpPr>
            <p:cNvPr id="87" name="Freeform 87"/>
            <p:cNvSpPr>
              <a:spLocks/>
            </p:cNvSpPr>
            <p:nvPr/>
          </p:nvSpPr>
          <p:spPr bwMode="auto">
            <a:xfrm>
              <a:off x="1592" y="2143"/>
              <a:ext cx="247" cy="156"/>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88"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89"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90"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91"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92" name="Freeform 92"/>
            <p:cNvSpPr>
              <a:spLocks/>
            </p:cNvSpPr>
            <p:nvPr/>
          </p:nvSpPr>
          <p:spPr bwMode="auto">
            <a:xfrm>
              <a:off x="1592" y="2143"/>
              <a:ext cx="247" cy="156"/>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93" name="Group 93"/>
          <p:cNvGrpSpPr>
            <a:grpSpLocks/>
          </p:cNvGrpSpPr>
          <p:nvPr userDrawn="1"/>
        </p:nvGrpSpPr>
        <p:grpSpPr bwMode="auto">
          <a:xfrm>
            <a:off x="5815013" y="6619875"/>
            <a:ext cx="190500" cy="122238"/>
            <a:chOff x="1593" y="1897"/>
            <a:chExt cx="244" cy="157"/>
          </a:xfrm>
        </p:grpSpPr>
        <p:sp>
          <p:nvSpPr>
            <p:cNvPr id="94" name="Freeform 94"/>
            <p:cNvSpPr>
              <a:spLocks/>
            </p:cNvSpPr>
            <p:nvPr/>
          </p:nvSpPr>
          <p:spPr bwMode="auto">
            <a:xfrm>
              <a:off x="1593" y="1897"/>
              <a:ext cx="244" cy="157"/>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95"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96"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97" name="Freeform 97"/>
            <p:cNvSpPr>
              <a:spLocks/>
            </p:cNvSpPr>
            <p:nvPr/>
          </p:nvSpPr>
          <p:spPr bwMode="auto">
            <a:xfrm>
              <a:off x="1593" y="1897"/>
              <a:ext cx="244" cy="157"/>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98" name="Group 98"/>
          <p:cNvGrpSpPr>
            <a:grpSpLocks/>
          </p:cNvGrpSpPr>
          <p:nvPr userDrawn="1"/>
        </p:nvGrpSpPr>
        <p:grpSpPr bwMode="auto">
          <a:xfrm>
            <a:off x="4816475" y="6619875"/>
            <a:ext cx="192088" cy="122238"/>
            <a:chOff x="1778" y="1164"/>
            <a:chExt cx="247" cy="157"/>
          </a:xfrm>
        </p:grpSpPr>
        <p:sp>
          <p:nvSpPr>
            <p:cNvPr id="99"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100"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101"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102"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103"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104"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105"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106"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107"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108"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109"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110"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111"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112"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113"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114"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115"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116"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117"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118"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119"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120"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121"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122"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123"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124"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125"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126"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127"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128"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129"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30"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131"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32"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33"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34"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35"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136"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137"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138"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139"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140"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141"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142"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143"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144"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145"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46"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47" name="Freeform 147"/>
            <p:cNvSpPr>
              <a:spLocks/>
            </p:cNvSpPr>
            <p:nvPr/>
          </p:nvSpPr>
          <p:spPr bwMode="auto">
            <a:xfrm>
              <a:off x="1778" y="1164"/>
              <a:ext cx="247"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48" name="Group 148"/>
          <p:cNvGrpSpPr>
            <a:grpSpLocks/>
          </p:cNvGrpSpPr>
          <p:nvPr userDrawn="1"/>
        </p:nvGrpSpPr>
        <p:grpSpPr bwMode="auto">
          <a:xfrm>
            <a:off x="4324350" y="6619875"/>
            <a:ext cx="192088" cy="122238"/>
            <a:chOff x="1595" y="1394"/>
            <a:chExt cx="245" cy="157"/>
          </a:xfrm>
        </p:grpSpPr>
        <p:sp>
          <p:nvSpPr>
            <p:cNvPr id="149" name="Freeform 149"/>
            <p:cNvSpPr>
              <a:spLocks/>
            </p:cNvSpPr>
            <p:nvPr/>
          </p:nvSpPr>
          <p:spPr bwMode="auto">
            <a:xfrm>
              <a:off x="1595" y="1394"/>
              <a:ext cx="245" cy="157"/>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154" name="Freeform 154"/>
            <p:cNvSpPr>
              <a:spLocks/>
            </p:cNvSpPr>
            <p:nvPr/>
          </p:nvSpPr>
          <p:spPr bwMode="auto">
            <a:xfrm>
              <a:off x="1595" y="1394"/>
              <a:ext cx="245" cy="157"/>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155" name="Freeform 155"/>
            <p:cNvSpPr>
              <a:spLocks/>
            </p:cNvSpPr>
            <p:nvPr/>
          </p:nvSpPr>
          <p:spPr bwMode="auto">
            <a:xfrm>
              <a:off x="1595" y="1394"/>
              <a:ext cx="245" cy="157"/>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56" name="Group 156"/>
          <p:cNvGrpSpPr>
            <a:grpSpLocks/>
          </p:cNvGrpSpPr>
          <p:nvPr userDrawn="1"/>
        </p:nvGrpSpPr>
        <p:grpSpPr bwMode="auto">
          <a:xfrm>
            <a:off x="4076700" y="6619875"/>
            <a:ext cx="190500" cy="122238"/>
            <a:chOff x="1593" y="1143"/>
            <a:chExt cx="244" cy="157"/>
          </a:xfrm>
        </p:grpSpPr>
        <p:sp>
          <p:nvSpPr>
            <p:cNvPr id="157" name="Freeform 157"/>
            <p:cNvSpPr>
              <a:spLocks/>
            </p:cNvSpPr>
            <p:nvPr/>
          </p:nvSpPr>
          <p:spPr bwMode="auto">
            <a:xfrm>
              <a:off x="1593" y="1143"/>
              <a:ext cx="244" cy="157"/>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58"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59"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160" name="Freeform 160"/>
            <p:cNvSpPr>
              <a:spLocks/>
            </p:cNvSpPr>
            <p:nvPr/>
          </p:nvSpPr>
          <p:spPr bwMode="auto">
            <a:xfrm>
              <a:off x="1593" y="1143"/>
              <a:ext cx="244" cy="157"/>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61" name="Group 161"/>
          <p:cNvGrpSpPr>
            <a:grpSpLocks/>
          </p:cNvGrpSpPr>
          <p:nvPr userDrawn="1"/>
        </p:nvGrpSpPr>
        <p:grpSpPr bwMode="auto">
          <a:xfrm>
            <a:off x="3829050" y="6619875"/>
            <a:ext cx="192088" cy="122238"/>
            <a:chOff x="1592" y="892"/>
            <a:chExt cx="246" cy="157"/>
          </a:xfrm>
        </p:grpSpPr>
        <p:sp>
          <p:nvSpPr>
            <p:cNvPr id="162"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163"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164"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165"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166" name="Object 166"/>
          <p:cNvGraphicFramePr>
            <a:graphicFrameLocks noChangeAspect="1"/>
          </p:cNvGraphicFramePr>
          <p:nvPr/>
        </p:nvGraphicFramePr>
        <p:xfrm>
          <a:off x="6548438" y="6619875"/>
          <a:ext cx="195262" cy="127000"/>
        </p:xfrm>
        <a:graphic>
          <a:graphicData uri="http://schemas.openxmlformats.org/presentationml/2006/ole">
            <p:oleObj spid="_x0000_s86018" name="Clip" r:id="rId5" imgW="3809524" imgH="2619048" progId="">
              <p:embed/>
            </p:oleObj>
          </a:graphicData>
        </a:graphic>
      </p:graphicFrame>
      <p:grpSp>
        <p:nvGrpSpPr>
          <p:cNvPr id="167" name="Group 185"/>
          <p:cNvGrpSpPr>
            <a:grpSpLocks/>
          </p:cNvGrpSpPr>
          <p:nvPr userDrawn="1"/>
        </p:nvGrpSpPr>
        <p:grpSpPr bwMode="auto">
          <a:xfrm>
            <a:off x="863600" y="6624638"/>
            <a:ext cx="192088" cy="122237"/>
            <a:chOff x="4187" y="1590"/>
            <a:chExt cx="238" cy="162"/>
          </a:xfrm>
        </p:grpSpPr>
        <p:sp>
          <p:nvSpPr>
            <p:cNvPr id="168"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169"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170"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171" name="Freeform 189"/>
            <p:cNvSpPr>
              <a:spLocks/>
            </p:cNvSpPr>
            <p:nvPr/>
          </p:nvSpPr>
          <p:spPr bwMode="auto">
            <a:xfrm>
              <a:off x="4268"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172" name="Freeform 190"/>
            <p:cNvSpPr>
              <a:spLocks/>
            </p:cNvSpPr>
            <p:nvPr/>
          </p:nvSpPr>
          <p:spPr bwMode="auto">
            <a:xfrm>
              <a:off x="4268"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173" name="Freeform 191"/>
            <p:cNvSpPr>
              <a:spLocks/>
            </p:cNvSpPr>
            <p:nvPr/>
          </p:nvSpPr>
          <p:spPr bwMode="auto">
            <a:xfrm>
              <a:off x="4268"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174"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175"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176" name="Freeform 194"/>
            <p:cNvSpPr>
              <a:spLocks/>
            </p:cNvSpPr>
            <p:nvPr/>
          </p:nvSpPr>
          <p:spPr bwMode="auto">
            <a:xfrm>
              <a:off x="4274"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177" name="Freeform 195"/>
            <p:cNvSpPr>
              <a:spLocks/>
            </p:cNvSpPr>
            <p:nvPr/>
          </p:nvSpPr>
          <p:spPr bwMode="auto">
            <a:xfrm>
              <a:off x="4274"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178"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179"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180" name="Freeform 198"/>
            <p:cNvSpPr>
              <a:spLocks/>
            </p:cNvSpPr>
            <p:nvPr/>
          </p:nvSpPr>
          <p:spPr bwMode="auto">
            <a:xfrm>
              <a:off x="4262"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181" name="Freeform 199"/>
            <p:cNvSpPr>
              <a:spLocks/>
            </p:cNvSpPr>
            <p:nvPr/>
          </p:nvSpPr>
          <p:spPr bwMode="auto">
            <a:xfrm>
              <a:off x="4268"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182" name="Freeform 200"/>
            <p:cNvSpPr>
              <a:spLocks/>
            </p:cNvSpPr>
            <p:nvPr/>
          </p:nvSpPr>
          <p:spPr bwMode="auto">
            <a:xfrm>
              <a:off x="4274"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183"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184" name="Freeform 202"/>
            <p:cNvSpPr>
              <a:spLocks/>
            </p:cNvSpPr>
            <p:nvPr/>
          </p:nvSpPr>
          <p:spPr bwMode="auto">
            <a:xfrm>
              <a:off x="4333"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185" name="Freeform 203"/>
            <p:cNvSpPr>
              <a:spLocks/>
            </p:cNvSpPr>
            <p:nvPr/>
          </p:nvSpPr>
          <p:spPr bwMode="auto">
            <a:xfrm>
              <a:off x="4327"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186" name="Freeform 204"/>
            <p:cNvSpPr>
              <a:spLocks/>
            </p:cNvSpPr>
            <p:nvPr/>
          </p:nvSpPr>
          <p:spPr bwMode="auto">
            <a:xfrm>
              <a:off x="4327"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187" name="Freeform 205"/>
            <p:cNvSpPr>
              <a:spLocks/>
            </p:cNvSpPr>
            <p:nvPr/>
          </p:nvSpPr>
          <p:spPr bwMode="auto">
            <a:xfrm>
              <a:off x="4333"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188"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189"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190"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191"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192"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193"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194"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195" name="Group 256"/>
          <p:cNvGrpSpPr>
            <a:grpSpLocks/>
          </p:cNvGrpSpPr>
          <p:nvPr userDrawn="1"/>
        </p:nvGrpSpPr>
        <p:grpSpPr bwMode="auto">
          <a:xfrm>
            <a:off x="4570413" y="6619875"/>
            <a:ext cx="190500" cy="123825"/>
            <a:chOff x="7877798" y="2333052"/>
            <a:chExt cx="253806" cy="164973"/>
          </a:xfrm>
        </p:grpSpPr>
        <p:sp>
          <p:nvSpPr>
            <p:cNvPr id="196" name="Freeform 220"/>
            <p:cNvSpPr>
              <a:spLocks/>
            </p:cNvSpPr>
            <p:nvPr userDrawn="1"/>
          </p:nvSpPr>
          <p:spPr bwMode="auto">
            <a:xfrm>
              <a:off x="7877798" y="2333052"/>
              <a:ext cx="253806" cy="74027"/>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197" name="Freeform 221"/>
            <p:cNvSpPr>
              <a:spLocks/>
            </p:cNvSpPr>
            <p:nvPr userDrawn="1"/>
          </p:nvSpPr>
          <p:spPr bwMode="auto">
            <a:xfrm>
              <a:off x="7879912" y="2411309"/>
              <a:ext cx="251692" cy="86716"/>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198" name="Group 223"/>
          <p:cNvGrpSpPr>
            <a:grpSpLocks/>
          </p:cNvGrpSpPr>
          <p:nvPr userDrawn="1"/>
        </p:nvGrpSpPr>
        <p:grpSpPr bwMode="auto">
          <a:xfrm>
            <a:off x="2846388" y="6619875"/>
            <a:ext cx="192087" cy="122238"/>
            <a:chOff x="4184" y="1339"/>
            <a:chExt cx="238" cy="162"/>
          </a:xfrm>
        </p:grpSpPr>
        <p:sp>
          <p:nvSpPr>
            <p:cNvPr id="199"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200"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201"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202"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03" name="Group 228"/>
          <p:cNvGrpSpPr>
            <a:grpSpLocks/>
          </p:cNvGrpSpPr>
          <p:nvPr userDrawn="1"/>
        </p:nvGrpSpPr>
        <p:grpSpPr bwMode="auto">
          <a:xfrm>
            <a:off x="5568950" y="6619875"/>
            <a:ext cx="192088" cy="127000"/>
            <a:chOff x="4188" y="2157"/>
            <a:chExt cx="238" cy="162"/>
          </a:xfrm>
        </p:grpSpPr>
        <p:sp>
          <p:nvSpPr>
            <p:cNvPr id="204"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205"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206"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207"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208"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209"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210" name="Freeform 235"/>
            <p:cNvSpPr>
              <a:spLocks/>
            </p:cNvSpPr>
            <p:nvPr/>
          </p:nvSpPr>
          <p:spPr bwMode="auto">
            <a:xfrm>
              <a:off x="4223" y="2195"/>
              <a:ext cx="30"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211" name="Freeform 236"/>
            <p:cNvSpPr>
              <a:spLocks/>
            </p:cNvSpPr>
            <p:nvPr/>
          </p:nvSpPr>
          <p:spPr bwMode="auto">
            <a:xfrm>
              <a:off x="4223" y="2216"/>
              <a:ext cx="30"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212" name="Freeform 237"/>
            <p:cNvSpPr>
              <a:spLocks/>
            </p:cNvSpPr>
            <p:nvPr/>
          </p:nvSpPr>
          <p:spPr bwMode="auto">
            <a:xfrm>
              <a:off x="4223" y="2222"/>
              <a:ext cx="30"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213"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214"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215"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216"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217" name="Object 252"/>
          <p:cNvGraphicFramePr>
            <a:graphicFrameLocks noChangeAspect="1"/>
          </p:cNvGraphicFramePr>
          <p:nvPr/>
        </p:nvGraphicFramePr>
        <p:xfrm>
          <a:off x="3587750" y="6619875"/>
          <a:ext cx="187325" cy="122238"/>
        </p:xfrm>
        <a:graphic>
          <a:graphicData uri="http://schemas.openxmlformats.org/presentationml/2006/ole">
            <p:oleObj spid="_x0000_s86019" name="Clip" r:id="rId6" imgW="2835360" imgH="1920600" progId="">
              <p:embed/>
            </p:oleObj>
          </a:graphicData>
        </a:graphic>
      </p:graphicFrame>
      <p:grpSp>
        <p:nvGrpSpPr>
          <p:cNvPr id="218" name="Group 214"/>
          <p:cNvGrpSpPr>
            <a:grpSpLocks/>
          </p:cNvGrpSpPr>
          <p:nvPr userDrawn="1"/>
        </p:nvGrpSpPr>
        <p:grpSpPr bwMode="auto">
          <a:xfrm>
            <a:off x="5075238" y="6619875"/>
            <a:ext cx="193675" cy="123825"/>
            <a:chOff x="4187" y="2402"/>
            <a:chExt cx="240" cy="161"/>
          </a:xfrm>
        </p:grpSpPr>
        <p:sp>
          <p:nvSpPr>
            <p:cNvPr id="219"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220"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221"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222"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223" name="Group 38"/>
          <p:cNvGrpSpPr>
            <a:grpSpLocks/>
          </p:cNvGrpSpPr>
          <p:nvPr userDrawn="1"/>
        </p:nvGrpSpPr>
        <p:grpSpPr bwMode="auto">
          <a:xfrm>
            <a:off x="1109663" y="6624638"/>
            <a:ext cx="192087" cy="122237"/>
            <a:chOff x="528" y="1773"/>
            <a:chExt cx="246" cy="156"/>
          </a:xfrm>
        </p:grpSpPr>
        <p:sp>
          <p:nvSpPr>
            <p:cNvPr id="22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22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22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22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228" name="Group 253"/>
          <p:cNvGrpSpPr>
            <a:grpSpLocks/>
          </p:cNvGrpSpPr>
          <p:nvPr userDrawn="1"/>
        </p:nvGrpSpPr>
        <p:grpSpPr bwMode="auto">
          <a:xfrm>
            <a:off x="7370763" y="6624638"/>
            <a:ext cx="190500" cy="122237"/>
            <a:chOff x="528" y="1164"/>
            <a:chExt cx="237" cy="157"/>
          </a:xfrm>
        </p:grpSpPr>
        <p:sp>
          <p:nvSpPr>
            <p:cNvPr id="229" name="Rectangle 254"/>
            <p:cNvSpPr>
              <a:spLocks noChangeArrowheads="1"/>
            </p:cNvSpPr>
            <p:nvPr/>
          </p:nvSpPr>
          <p:spPr bwMode="auto">
            <a:xfrm>
              <a:off x="528" y="1164"/>
              <a:ext cx="237" cy="157"/>
            </a:xfrm>
            <a:prstGeom prst="rect">
              <a:avLst/>
            </a:prstGeom>
            <a:noFill/>
            <a:ln w="3175">
              <a:solidFill>
                <a:schemeClr val="tx1"/>
              </a:solidFill>
              <a:miter lim="800000"/>
              <a:headEnd/>
              <a:tailEnd/>
            </a:ln>
          </p:spPr>
          <p:txBody>
            <a:bodyPr/>
            <a:lstStyle/>
            <a:p>
              <a:pPr>
                <a:defRPr/>
              </a:pPr>
              <a:endParaRPr lang="en-US">
                <a:latin typeface="Arial" pitchFamily="34" charset="0"/>
                <a:cs typeface="Arial" pitchFamily="34" charset="0"/>
              </a:endParaRPr>
            </a:p>
          </p:txBody>
        </p:sp>
        <p:sp>
          <p:nvSpPr>
            <p:cNvPr id="230"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a:defRPr/>
              </a:pPr>
              <a:endParaRPr lang="en-US">
                <a:latin typeface="Arial" pitchFamily="34" charset="0"/>
                <a:cs typeface="Arial" pitchFamily="34" charset="0"/>
              </a:endParaRPr>
            </a:p>
          </p:txBody>
        </p:sp>
        <p:sp>
          <p:nvSpPr>
            <p:cNvPr id="231"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a:defRPr/>
              </a:pPr>
              <a:endParaRPr lang="en-US">
                <a:latin typeface="Arial" pitchFamily="34" charset="0"/>
                <a:cs typeface="Arial" pitchFamily="34" charset="0"/>
              </a:endParaRPr>
            </a:p>
          </p:txBody>
        </p:sp>
        <p:sp>
          <p:nvSpPr>
            <p:cNvPr id="232"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a:defRPr/>
              </a:pPr>
              <a:endParaRPr lang="en-US">
                <a:latin typeface="Arial" pitchFamily="34" charset="0"/>
                <a:cs typeface="Arial" pitchFamily="34" charset="0"/>
              </a:endParaRPr>
            </a:p>
          </p:txBody>
        </p:sp>
      </p:grpSp>
      <p:pic>
        <p:nvPicPr>
          <p:cNvPr id="233" name="Picture 268"/>
          <p:cNvPicPr>
            <a:picLocks noChangeAspect="1" noChangeArrowheads="1"/>
          </p:cNvPicPr>
          <p:nvPr userDrawn="1"/>
        </p:nvPicPr>
        <p:blipFill>
          <a:blip r:embed="rId7" cstate="print"/>
          <a:srcRect/>
          <a:stretch>
            <a:fillRect/>
          </a:stretch>
        </p:blipFill>
        <p:spPr bwMode="auto">
          <a:xfrm>
            <a:off x="7616825" y="6624638"/>
            <a:ext cx="195263" cy="127000"/>
          </a:xfrm>
          <a:prstGeom prst="rect">
            <a:avLst/>
          </a:prstGeom>
          <a:noFill/>
          <a:ln w="9525">
            <a:noFill/>
            <a:miter lim="800000"/>
            <a:headEnd/>
            <a:tailEnd/>
          </a:ln>
        </p:spPr>
      </p:pic>
      <p:grpSp>
        <p:nvGrpSpPr>
          <p:cNvPr id="234" name="Group 269"/>
          <p:cNvGrpSpPr>
            <a:grpSpLocks noChangeAspect="1"/>
          </p:cNvGrpSpPr>
          <p:nvPr userDrawn="1"/>
        </p:nvGrpSpPr>
        <p:grpSpPr bwMode="auto">
          <a:xfrm>
            <a:off x="7862888" y="6624638"/>
            <a:ext cx="187325" cy="122237"/>
            <a:chOff x="4214" y="2064"/>
            <a:chExt cx="242" cy="157"/>
          </a:xfrm>
        </p:grpSpPr>
        <p:sp>
          <p:nvSpPr>
            <p:cNvPr id="235"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p>
          </p:txBody>
        </p:sp>
        <p:sp>
          <p:nvSpPr>
            <p:cNvPr id="236"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a:defRPr/>
              </a:pPr>
              <a:endParaRPr lang="en-US">
                <a:latin typeface="Arial" pitchFamily="34" charset="0"/>
                <a:cs typeface="Arial" pitchFamily="34" charset="0"/>
              </a:endParaRPr>
            </a:p>
          </p:txBody>
        </p:sp>
        <p:sp>
          <p:nvSpPr>
            <p:cNvPr id="237"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a:defRPr/>
              </a:pPr>
              <a:endParaRPr lang="en-US">
                <a:latin typeface="Arial" pitchFamily="34" charset="0"/>
                <a:cs typeface="Arial" pitchFamily="34" charset="0"/>
              </a:endParaRPr>
            </a:p>
          </p:txBody>
        </p:sp>
        <p:sp>
          <p:nvSpPr>
            <p:cNvPr id="238"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a:defRPr/>
              </a:pPr>
              <a:endParaRPr lang="en-US">
                <a:latin typeface="Arial" pitchFamily="34" charset="0"/>
                <a:cs typeface="Arial" pitchFamily="34" charset="0"/>
              </a:endParaRPr>
            </a:p>
          </p:txBody>
        </p:sp>
      </p:grpSp>
      <p:grpSp>
        <p:nvGrpSpPr>
          <p:cNvPr id="239" name="Group 242"/>
          <p:cNvGrpSpPr>
            <a:grpSpLocks/>
          </p:cNvGrpSpPr>
          <p:nvPr userDrawn="1"/>
        </p:nvGrpSpPr>
        <p:grpSpPr bwMode="auto">
          <a:xfrm>
            <a:off x="1598613" y="6619875"/>
            <a:ext cx="190500" cy="122238"/>
            <a:chOff x="5555" y="2058"/>
            <a:chExt cx="245" cy="157"/>
          </a:xfrm>
        </p:grpSpPr>
        <p:sp>
          <p:nvSpPr>
            <p:cNvPr id="240"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241"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242"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243"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pic>
        <p:nvPicPr>
          <p:cNvPr id="244" name="Picture 3"/>
          <p:cNvPicPr>
            <a:picLocks noChangeAspect="1" noChangeArrowheads="1"/>
          </p:cNvPicPr>
          <p:nvPr userDrawn="1"/>
        </p:nvPicPr>
        <p:blipFill>
          <a:blip r:embed="rId8" cstate="print"/>
          <a:srcRect/>
          <a:stretch>
            <a:fillRect/>
          </a:stretch>
        </p:blipFill>
        <p:spPr bwMode="auto">
          <a:xfrm>
            <a:off x="8105775" y="6624638"/>
            <a:ext cx="192088" cy="123825"/>
          </a:xfrm>
          <a:prstGeom prst="rect">
            <a:avLst/>
          </a:prstGeom>
          <a:noFill/>
          <a:ln w="9525">
            <a:noFill/>
            <a:miter lim="800000"/>
            <a:headEnd/>
            <a:tailEnd/>
          </a:ln>
        </p:spPr>
      </p:pic>
      <p:pic>
        <p:nvPicPr>
          <p:cNvPr id="245" name="Picture 2" descr="epsjsnorbits.png"/>
          <p:cNvPicPr>
            <a:picLocks noChangeAspect="1"/>
          </p:cNvPicPr>
          <p:nvPr userDrawn="1"/>
        </p:nvPicPr>
        <p:blipFill>
          <a:blip r:embed="rId9" cstate="print"/>
          <a:srcRect/>
          <a:stretch>
            <a:fillRect/>
          </a:stretch>
        </p:blipFill>
        <p:spPr bwMode="auto">
          <a:xfrm>
            <a:off x="381000" y="2381250"/>
            <a:ext cx="3476625" cy="6858000"/>
          </a:xfrm>
          <a:prstGeom prst="rect">
            <a:avLst/>
          </a:prstGeom>
          <a:noFill/>
          <a:ln w="9525">
            <a:noFill/>
            <a:miter lim="800000"/>
            <a:headEnd/>
            <a:tailEnd/>
          </a:ln>
        </p:spPr>
      </p:pic>
      <p:pic>
        <p:nvPicPr>
          <p:cNvPr id="246" name="Picture 5" descr="jason-big.png"/>
          <p:cNvPicPr>
            <a:picLocks noChangeAspect="1"/>
          </p:cNvPicPr>
          <p:nvPr userDrawn="1"/>
        </p:nvPicPr>
        <p:blipFill>
          <a:blip r:embed="rId10" cstate="print"/>
          <a:srcRect/>
          <a:stretch>
            <a:fillRect/>
          </a:stretch>
        </p:blipFill>
        <p:spPr bwMode="auto">
          <a:xfrm rot="445958">
            <a:off x="2992438" y="2519363"/>
            <a:ext cx="981075" cy="700087"/>
          </a:xfrm>
          <a:prstGeom prst="rect">
            <a:avLst/>
          </a:prstGeom>
          <a:noFill/>
          <a:ln w="9525">
            <a:noFill/>
            <a:miter lim="800000"/>
            <a:headEnd/>
            <a:tailEnd/>
          </a:ln>
        </p:spPr>
      </p:pic>
      <p:pic>
        <p:nvPicPr>
          <p:cNvPr id="247" name="Picture 6" descr="metop.png"/>
          <p:cNvPicPr>
            <a:picLocks noChangeAspect="1"/>
          </p:cNvPicPr>
          <p:nvPr userDrawn="1"/>
        </p:nvPicPr>
        <p:blipFill>
          <a:blip r:embed="rId11" cstate="print"/>
          <a:srcRect/>
          <a:stretch>
            <a:fillRect/>
          </a:stretch>
        </p:blipFill>
        <p:spPr bwMode="auto">
          <a:xfrm rot="20313837">
            <a:off x="185738" y="2195513"/>
            <a:ext cx="912812" cy="685800"/>
          </a:xfrm>
          <a:prstGeom prst="rect">
            <a:avLst/>
          </a:prstGeom>
          <a:noFill/>
          <a:ln w="9525">
            <a:noFill/>
            <a:miter lim="800000"/>
            <a:headEnd/>
            <a:tailEnd/>
          </a:ln>
        </p:spPr>
      </p:pic>
      <p:pic>
        <p:nvPicPr>
          <p:cNvPr id="248" name="Content Placeholder 3" descr="msg.png"/>
          <p:cNvPicPr>
            <a:picLocks noChangeAspect="1"/>
          </p:cNvPicPr>
          <p:nvPr userDrawn="1"/>
        </p:nvPicPr>
        <p:blipFill>
          <a:blip r:embed="rId12" cstate="print"/>
          <a:srcRect/>
          <a:stretch>
            <a:fillRect/>
          </a:stretch>
        </p:blipFill>
        <p:spPr bwMode="auto">
          <a:xfrm>
            <a:off x="0" y="5067300"/>
            <a:ext cx="1444625" cy="1458913"/>
          </a:xfrm>
          <a:prstGeom prst="rect">
            <a:avLst/>
          </a:prstGeom>
          <a:noFill/>
          <a:ln w="9525">
            <a:noFill/>
            <a:miter lim="800000"/>
            <a:headEnd/>
            <a:tailEnd/>
          </a:ln>
        </p:spPr>
      </p:pic>
      <p:pic>
        <p:nvPicPr>
          <p:cNvPr id="249" name="Content Placeholder 3" descr="msg.png"/>
          <p:cNvPicPr>
            <a:picLocks noChangeAspect="1"/>
          </p:cNvPicPr>
          <p:nvPr userDrawn="1"/>
        </p:nvPicPr>
        <p:blipFill>
          <a:blip r:embed="rId12" cstate="print"/>
          <a:srcRect/>
          <a:stretch>
            <a:fillRect/>
          </a:stretch>
        </p:blipFill>
        <p:spPr bwMode="auto">
          <a:xfrm>
            <a:off x="1223963" y="5076825"/>
            <a:ext cx="1444625" cy="1458913"/>
          </a:xfrm>
          <a:prstGeom prst="rect">
            <a:avLst/>
          </a:prstGeom>
          <a:noFill/>
          <a:ln w="9525">
            <a:noFill/>
            <a:miter lim="800000"/>
            <a:headEnd/>
            <a:tailEnd/>
          </a:ln>
        </p:spPr>
      </p:pic>
      <p:pic>
        <p:nvPicPr>
          <p:cNvPr id="250" name="Picture 8" descr="mfg.png"/>
          <p:cNvPicPr>
            <a:picLocks noChangeAspect="1"/>
          </p:cNvPicPr>
          <p:nvPr userDrawn="1"/>
        </p:nvPicPr>
        <p:blipFill>
          <a:blip r:embed="rId13" cstate="print"/>
          <a:srcRect/>
          <a:stretch>
            <a:fillRect/>
          </a:stretch>
        </p:blipFill>
        <p:spPr bwMode="auto">
          <a:xfrm>
            <a:off x="5694363" y="4783138"/>
            <a:ext cx="769937" cy="776287"/>
          </a:xfrm>
          <a:prstGeom prst="rect">
            <a:avLst/>
          </a:prstGeom>
          <a:noFill/>
          <a:ln w="9525">
            <a:noFill/>
            <a:miter lim="800000"/>
            <a:headEnd/>
            <a:tailEnd/>
          </a:ln>
        </p:spPr>
      </p:pic>
      <p:pic>
        <p:nvPicPr>
          <p:cNvPr id="251" name="Picture 6" descr="metop.png"/>
          <p:cNvPicPr>
            <a:picLocks noChangeAspect="1"/>
          </p:cNvPicPr>
          <p:nvPr userDrawn="1"/>
        </p:nvPicPr>
        <p:blipFill>
          <a:blip r:embed="rId11" cstate="print"/>
          <a:srcRect/>
          <a:stretch>
            <a:fillRect/>
          </a:stretch>
        </p:blipFill>
        <p:spPr bwMode="auto">
          <a:xfrm rot="20313837">
            <a:off x="93663" y="3213100"/>
            <a:ext cx="912812" cy="685800"/>
          </a:xfrm>
          <a:prstGeom prst="rect">
            <a:avLst/>
          </a:prstGeom>
          <a:noFill/>
          <a:ln w="9525">
            <a:noFill/>
            <a:miter lim="800000"/>
            <a:headEnd/>
            <a:tailEnd/>
          </a:ln>
        </p:spPr>
      </p:pic>
      <p:pic>
        <p:nvPicPr>
          <p:cNvPr id="252" name="Content Placeholder 3" descr="msg.png"/>
          <p:cNvPicPr>
            <a:picLocks noChangeAspect="1"/>
          </p:cNvPicPr>
          <p:nvPr userDrawn="1"/>
        </p:nvPicPr>
        <p:blipFill>
          <a:blip r:embed="rId12" cstate="print"/>
          <a:srcRect/>
          <a:stretch>
            <a:fillRect/>
          </a:stretch>
        </p:blipFill>
        <p:spPr bwMode="auto">
          <a:xfrm>
            <a:off x="2430463" y="5076825"/>
            <a:ext cx="1444625" cy="1458913"/>
          </a:xfrm>
          <a:prstGeom prst="rect">
            <a:avLst/>
          </a:prstGeom>
          <a:noFill/>
          <a:ln w="9525">
            <a:noFill/>
            <a:miter lim="800000"/>
            <a:headEnd/>
            <a:tailEnd/>
          </a:ln>
        </p:spPr>
      </p:pic>
      <p:sp>
        <p:nvSpPr>
          <p:cNvPr id="8" name="Rectangle 41"/>
          <p:cNvSpPr>
            <a:spLocks noGrp="1" noChangeArrowheads="1"/>
          </p:cNvSpPr>
          <p:nvPr>
            <p:ph type="subTitle" sz="quarter" idx="1"/>
          </p:nvPr>
        </p:nvSpPr>
        <p:spPr>
          <a:xfrm>
            <a:off x="258793" y="534838"/>
            <a:ext cx="5952226"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sp>
        <p:nvSpPr>
          <p:cNvPr id="3" name="Rectangle 2"/>
          <p:cNvSpPr/>
          <p:nvPr userDrawn="1"/>
        </p:nvSpPr>
        <p:spPr bwMode="auto">
          <a:xfrm>
            <a:off x="0" y="517525"/>
            <a:ext cx="9906000" cy="1501775"/>
          </a:xfrm>
          <a:prstGeom prst="rect">
            <a:avLst/>
          </a:prstGeom>
          <a:solidFill>
            <a:srgbClr val="00205B"/>
          </a:solidFill>
          <a:ln w="9525" cap="flat" cmpd="sng" algn="ctr">
            <a:noFill/>
            <a:prstDash val="solid"/>
            <a:round/>
            <a:headEnd type="none" w="med" len="med"/>
            <a:tailEnd type="none" w="med" len="med"/>
          </a:ln>
          <a:effectLst/>
        </p:spPr>
        <p:txBody>
          <a:bodyPr lIns="36000" tIns="36000" rIns="36000" bIns="36000"/>
          <a:lstStyle/>
          <a:p>
            <a:pPr>
              <a:defRPr/>
            </a:pPr>
            <a:endParaRPr lang="en-GB"/>
          </a:p>
        </p:txBody>
      </p:sp>
      <p:pic>
        <p:nvPicPr>
          <p:cNvPr id="4"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5" name="Rectangle 61"/>
          <p:cNvSpPr>
            <a:spLocks noChangeArrowheads="1"/>
          </p:cNvSpPr>
          <p:nvPr userDrawn="1"/>
        </p:nvSpPr>
        <p:spPr bwMode="auto">
          <a:xfrm>
            <a:off x="627063" y="6610350"/>
            <a:ext cx="5861050" cy="138113"/>
          </a:xfrm>
          <a:prstGeom prst="rect">
            <a:avLst/>
          </a:prstGeom>
          <a:noFill/>
          <a:ln w="9525">
            <a:noFill/>
            <a:miter lim="800000"/>
            <a:headEnd/>
            <a:tailEnd/>
          </a:ln>
        </p:spPr>
        <p:txBody>
          <a:bodyPr wrap="none" lIns="0" tIns="0" rIns="0" bIns="0">
            <a:spAutoFit/>
          </a:bodyPr>
          <a:lstStyle/>
          <a:p>
            <a:pPr>
              <a:defRPr/>
            </a:pPr>
            <a:r>
              <a:rPr lang="de-DE" b="0" dirty="0">
                <a:solidFill>
                  <a:srgbClr val="00B5E2"/>
                </a:solidFill>
                <a:latin typeface="Arial" pitchFamily="34" charset="0"/>
                <a:cs typeface="Arial" pitchFamily="34" charset="0"/>
              </a:rPr>
              <a:t>Go to ‚View‘ menu and click on ‚Slide Master‘ to update this footer. Include DM reference, version number and date</a:t>
            </a:r>
          </a:p>
        </p:txBody>
      </p:sp>
      <p:sp>
        <p:nvSpPr>
          <p:cNvPr id="6" name="Rectangle 39"/>
          <p:cNvSpPr>
            <a:spLocks noChangeArrowheads="1"/>
          </p:cNvSpPr>
          <p:nvPr userDrawn="1"/>
        </p:nvSpPr>
        <p:spPr bwMode="auto">
          <a:xfrm>
            <a:off x="315913" y="6610350"/>
            <a:ext cx="141287" cy="138113"/>
          </a:xfrm>
          <a:prstGeom prst="rect">
            <a:avLst/>
          </a:prstGeom>
          <a:noFill/>
          <a:ln w="9525">
            <a:noFill/>
            <a:miter lim="800000"/>
            <a:headEnd/>
            <a:tailEnd/>
          </a:ln>
        </p:spPr>
        <p:txBody>
          <a:bodyPr wrap="none" lIns="0" tIns="0" rIns="0" bIns="0">
            <a:spAutoFit/>
          </a:bodyPr>
          <a:lstStyle/>
          <a:p>
            <a:pPr algn="ctr">
              <a:defRPr/>
            </a:pPr>
            <a:fld id="{2EFE255C-419D-496C-B1F9-B24AA1E17E83}" type="slidenum">
              <a:rPr lang="de-DE" b="0">
                <a:solidFill>
                  <a:srgbClr val="00B5E2"/>
                </a:solidFill>
                <a:latin typeface="Arial" pitchFamily="34" charset="0"/>
                <a:cs typeface="Arial" pitchFamily="34" charset="0"/>
              </a:rPr>
              <a:pPr algn="ctr">
                <a:defRPr/>
              </a:pPr>
              <a:t>‹#›</a:t>
            </a:fld>
            <a:endParaRPr lang="de-DE" b="0" dirty="0">
              <a:solidFill>
                <a:srgbClr val="00B5E2"/>
              </a:solidFill>
              <a:latin typeface="Arial" pitchFamily="34" charset="0"/>
              <a:cs typeface="Arial" pitchFamily="34" charset="0"/>
            </a:endParaRPr>
          </a:p>
        </p:txBody>
      </p:sp>
      <p:sp>
        <p:nvSpPr>
          <p:cNvPr id="8" name="Rectangle 41"/>
          <p:cNvSpPr>
            <a:spLocks noGrp="1" noChangeArrowheads="1"/>
          </p:cNvSpPr>
          <p:nvPr>
            <p:ph type="subTitle" sz="quarter" idx="1"/>
          </p:nvPr>
        </p:nvSpPr>
        <p:spPr>
          <a:xfrm>
            <a:off x="258793" y="534838"/>
            <a:ext cx="9351932"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3"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4" name="Rectangle 3"/>
          <p:cNvSpPr/>
          <p:nvPr userDrawn="1"/>
        </p:nvSpPr>
        <p:spPr bwMode="auto">
          <a:xfrm>
            <a:off x="0" y="0"/>
            <a:ext cx="9906000" cy="855663"/>
          </a:xfrm>
          <a:prstGeom prst="rect">
            <a:avLst/>
          </a:prstGeom>
          <a:solidFill>
            <a:srgbClr val="00205B"/>
          </a:solidFill>
          <a:ln w="9525" cap="flat" cmpd="sng" algn="ctr">
            <a:noFill/>
            <a:prstDash val="solid"/>
            <a:round/>
            <a:headEnd type="none" w="med" len="med"/>
            <a:tailEnd type="none" w="med" len="med"/>
          </a:ln>
          <a:effectLst/>
        </p:spPr>
        <p:txBody>
          <a:bodyPr lIns="36000" tIns="36000" rIns="36000" bIns="36000"/>
          <a:lstStyle/>
          <a:p>
            <a:pPr>
              <a:defRPr/>
            </a:pPr>
            <a:endParaRPr lang="en-GB"/>
          </a:p>
        </p:txBody>
      </p:sp>
      <p:sp>
        <p:nvSpPr>
          <p:cNvPr id="5" name="Rectangle 61"/>
          <p:cNvSpPr>
            <a:spLocks noChangeArrowheads="1"/>
          </p:cNvSpPr>
          <p:nvPr userDrawn="1"/>
        </p:nvSpPr>
        <p:spPr bwMode="auto">
          <a:xfrm>
            <a:off x="627063" y="6610350"/>
            <a:ext cx="5861050" cy="138113"/>
          </a:xfrm>
          <a:prstGeom prst="rect">
            <a:avLst/>
          </a:prstGeom>
          <a:noFill/>
          <a:ln w="9525">
            <a:noFill/>
            <a:miter lim="800000"/>
            <a:headEnd/>
            <a:tailEnd/>
          </a:ln>
        </p:spPr>
        <p:txBody>
          <a:bodyPr wrap="none" lIns="0" tIns="0" rIns="0" bIns="0">
            <a:spAutoFit/>
          </a:bodyPr>
          <a:lstStyle/>
          <a:p>
            <a:pPr>
              <a:defRPr/>
            </a:pPr>
            <a:r>
              <a:rPr lang="de-DE" b="0" dirty="0">
                <a:solidFill>
                  <a:srgbClr val="00B5E2"/>
                </a:solidFill>
                <a:latin typeface="Arial" pitchFamily="34" charset="0"/>
                <a:cs typeface="Arial" pitchFamily="34" charset="0"/>
              </a:rPr>
              <a:t>Go to ‚View‘ menu and click on ‚Slide Master‘ to update this footer. Include DM reference, version number and date</a:t>
            </a:r>
          </a:p>
        </p:txBody>
      </p:sp>
      <p:sp>
        <p:nvSpPr>
          <p:cNvPr id="7" name="Rectangle 39"/>
          <p:cNvSpPr>
            <a:spLocks noChangeArrowheads="1"/>
          </p:cNvSpPr>
          <p:nvPr userDrawn="1"/>
        </p:nvSpPr>
        <p:spPr bwMode="auto">
          <a:xfrm>
            <a:off x="315913" y="6610350"/>
            <a:ext cx="141287" cy="138113"/>
          </a:xfrm>
          <a:prstGeom prst="rect">
            <a:avLst/>
          </a:prstGeom>
          <a:noFill/>
          <a:ln w="9525">
            <a:noFill/>
            <a:miter lim="800000"/>
            <a:headEnd/>
            <a:tailEnd/>
          </a:ln>
        </p:spPr>
        <p:txBody>
          <a:bodyPr wrap="none" lIns="0" tIns="0" rIns="0" bIns="0">
            <a:spAutoFit/>
          </a:bodyPr>
          <a:lstStyle/>
          <a:p>
            <a:pPr algn="ctr">
              <a:defRPr/>
            </a:pPr>
            <a:fld id="{86F8800F-A9F5-4509-9B09-D51F6D081D4F}" type="slidenum">
              <a:rPr lang="de-DE" b="0">
                <a:solidFill>
                  <a:srgbClr val="00B5E2"/>
                </a:solidFill>
                <a:latin typeface="Arial" pitchFamily="34" charset="0"/>
                <a:cs typeface="Arial" pitchFamily="34" charset="0"/>
              </a:rPr>
              <a:pPr algn="ctr">
                <a:defRPr/>
              </a:pPr>
              <a:t>‹#›</a:t>
            </a:fld>
            <a:endParaRPr lang="de-DE" b="0" dirty="0">
              <a:solidFill>
                <a:srgbClr val="00B5E2"/>
              </a:solidFill>
              <a:latin typeface="Arial" pitchFamily="34" charset="0"/>
              <a:cs typeface="Arial" pitchFamily="34" charset="0"/>
            </a:endParaRPr>
          </a:p>
        </p:txBody>
      </p:sp>
      <p:sp>
        <p:nvSpPr>
          <p:cNvPr id="6"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906000" cy="855663"/>
          </a:xfrm>
          <a:prstGeom prst="rect">
            <a:avLst/>
          </a:prstGeom>
          <a:solidFill>
            <a:srgbClr val="00205B"/>
          </a:solidFill>
          <a:ln w="9525" cap="flat" cmpd="sng" algn="ctr">
            <a:noFill/>
            <a:prstDash val="solid"/>
            <a:round/>
            <a:headEnd type="none" w="med" len="med"/>
            <a:tailEnd type="none" w="med" len="med"/>
          </a:ln>
          <a:effectLst/>
        </p:spPr>
        <p:txBody>
          <a:bodyPr lIns="36000" tIns="36000" rIns="36000" bIns="36000"/>
          <a:lstStyle/>
          <a:p>
            <a:pPr>
              <a:defRPr/>
            </a:pPr>
            <a:endParaRPr lang="en-GB"/>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bwMode="auto">
          <a:xfrm>
            <a:off x="0" y="0"/>
            <a:ext cx="9906000" cy="855663"/>
          </a:xfrm>
          <a:prstGeom prst="rect">
            <a:avLst/>
          </a:prstGeom>
          <a:solidFill>
            <a:srgbClr val="00205B"/>
          </a:solidFill>
          <a:ln w="9525" cap="flat" cmpd="sng" algn="ctr">
            <a:noFill/>
            <a:prstDash val="solid"/>
            <a:round/>
            <a:headEnd type="none" w="med" len="med"/>
            <a:tailEnd type="none" w="med" len="med"/>
          </a:ln>
          <a:effectLst/>
        </p:spPr>
        <p:txBody>
          <a:bodyPr lIns="36000" tIns="36000" rIns="36000" bIns="36000"/>
          <a:lstStyle/>
          <a:p>
            <a:pPr>
              <a:defRPr/>
            </a:pPr>
            <a:endParaRPr lang="en-GB"/>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9906000" cy="855663"/>
          </a:xfrm>
          <a:prstGeom prst="rect">
            <a:avLst/>
          </a:prstGeom>
          <a:solidFill>
            <a:srgbClr val="00205B"/>
          </a:solidFill>
          <a:ln w="9525" cap="flat" cmpd="sng" algn="ctr">
            <a:noFill/>
            <a:prstDash val="solid"/>
            <a:round/>
            <a:headEnd type="none" w="med" len="med"/>
            <a:tailEnd type="none" w="med" len="med"/>
          </a:ln>
          <a:effectLst/>
        </p:spPr>
        <p:txBody>
          <a:bodyPr lIns="36000" tIns="36000" rIns="36000" bIns="36000"/>
          <a:lstStyle/>
          <a:p>
            <a:pPr>
              <a:defRPr/>
            </a:pPr>
            <a:endParaRPr lang="en-GB"/>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9906000" cy="855663"/>
          </a:xfrm>
          <a:prstGeom prst="rect">
            <a:avLst/>
          </a:prstGeom>
          <a:solidFill>
            <a:srgbClr val="00205B"/>
          </a:solidFill>
          <a:ln w="9525" cap="flat" cmpd="sng" algn="ctr">
            <a:noFill/>
            <a:prstDash val="solid"/>
            <a:round/>
            <a:headEnd type="none" w="med" len="med"/>
            <a:tailEnd type="none" w="med" len="med"/>
          </a:ln>
          <a:effectLst/>
        </p:spPr>
        <p:txBody>
          <a:bodyPr lIns="36000" tIns="36000" rIns="36000" bIns="36000"/>
          <a:lstStyle/>
          <a:p>
            <a:pPr>
              <a:defRPr/>
            </a:pPr>
            <a:endParaRPr lang="en-GB"/>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9906000" cy="855663"/>
          </a:xfrm>
          <a:prstGeom prst="rect">
            <a:avLst/>
          </a:prstGeom>
          <a:solidFill>
            <a:srgbClr val="00205B"/>
          </a:solidFill>
          <a:ln w="9525" cap="flat" cmpd="sng" algn="ctr">
            <a:noFill/>
            <a:prstDash val="solid"/>
            <a:round/>
            <a:headEnd type="none" w="med" len="med"/>
            <a:tailEnd type="none" w="med" len="med"/>
          </a:ln>
          <a:effectLst/>
        </p:spPr>
        <p:txBody>
          <a:bodyPr lIns="36000" tIns="36000" rIns="36000" bIns="36000"/>
          <a:lstStyle/>
          <a:p>
            <a:pPr>
              <a:defRPr/>
            </a:pPr>
            <a:endParaRPr lang="en-GB"/>
          </a:p>
        </p:txBody>
      </p:sp>
      <p:sp>
        <p:nvSpPr>
          <p:cNvPr id="12291" name="Rectangle 2"/>
          <p:cNvSpPr>
            <a:spLocks noGrp="1" noChangeArrowheads="1"/>
          </p:cNvSpPr>
          <p:nvPr>
            <p:ph type="title"/>
          </p:nvPr>
        </p:nvSpPr>
        <p:spPr bwMode="auto">
          <a:xfrm>
            <a:off x="0" y="0"/>
            <a:ext cx="9799638"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2292"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2293" name="Picture 6"/>
          <p:cNvPicPr>
            <a:picLocks noChangeAspect="1" noChangeArrowheads="1"/>
          </p:cNvPicPr>
          <p:nvPr/>
        </p:nvPicPr>
        <p:blipFill>
          <a:blip r:embed="rId10" cstate="print"/>
          <a:srcRect/>
          <a:stretch>
            <a:fillRect/>
          </a:stretch>
        </p:blipFill>
        <p:spPr bwMode="auto">
          <a:xfrm>
            <a:off x="8891588" y="6604000"/>
            <a:ext cx="808037" cy="149225"/>
          </a:xfrm>
          <a:prstGeom prst="rect">
            <a:avLst/>
          </a:prstGeom>
          <a:noFill/>
          <a:ln w="9525">
            <a:noFill/>
            <a:miter lim="800000"/>
            <a:headEnd/>
            <a:tailEnd/>
          </a:ln>
        </p:spPr>
      </p:pic>
      <p:sp>
        <p:nvSpPr>
          <p:cNvPr id="7" name="Rectangle 39"/>
          <p:cNvSpPr>
            <a:spLocks noChangeArrowheads="1"/>
          </p:cNvSpPr>
          <p:nvPr/>
        </p:nvSpPr>
        <p:spPr bwMode="auto">
          <a:xfrm>
            <a:off x="315913" y="6610350"/>
            <a:ext cx="141287" cy="138113"/>
          </a:xfrm>
          <a:prstGeom prst="rect">
            <a:avLst/>
          </a:prstGeom>
          <a:noFill/>
          <a:ln w="9525">
            <a:noFill/>
            <a:miter lim="800000"/>
            <a:headEnd/>
            <a:tailEnd/>
          </a:ln>
        </p:spPr>
        <p:txBody>
          <a:bodyPr wrap="none" lIns="0" tIns="0" rIns="0" bIns="0">
            <a:spAutoFit/>
          </a:bodyPr>
          <a:lstStyle/>
          <a:p>
            <a:pPr algn="ctr">
              <a:defRPr/>
            </a:pPr>
            <a:fld id="{1A38E90E-5FB7-41C8-8C5F-3AE5362CCD41}" type="slidenum">
              <a:rPr lang="de-DE" b="0">
                <a:solidFill>
                  <a:srgbClr val="00B5E2"/>
                </a:solidFill>
                <a:latin typeface="Arial" pitchFamily="34" charset="0"/>
                <a:cs typeface="Arial" pitchFamily="34" charset="0"/>
              </a:rPr>
              <a:pPr algn="ctr">
                <a:defRPr/>
              </a:pPr>
              <a:t>‹#›</a:t>
            </a:fld>
            <a:endParaRPr lang="de-DE" b="0" dirty="0">
              <a:solidFill>
                <a:srgbClr val="00B5E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16" r:id="rId8"/>
  </p:sldLayoutIdLst>
  <p:transition/>
  <p:hf sldNum="0" hdr="0" dt="0"/>
  <p:txStyles>
    <p:titleStyle>
      <a:lvl1pPr marL="179388" algn="l" rtl="0" eaLnBrk="0" fontAlgn="base" hangingPunct="0">
        <a:spcBef>
          <a:spcPct val="0"/>
        </a:spcBef>
        <a:spcAft>
          <a:spcPct val="0"/>
        </a:spcAft>
        <a:defRPr sz="2800" b="1">
          <a:solidFill>
            <a:schemeClr val="bg1"/>
          </a:solidFill>
          <a:latin typeface="Arial" pitchFamily="34" charset="0"/>
          <a:ea typeface="+mj-ea"/>
          <a:cs typeface="Arial" pitchFamily="34" charset="0"/>
        </a:defRPr>
      </a:lvl1pPr>
      <a:lvl2pPr marL="179388" algn="l" rtl="0" eaLnBrk="0" fontAlgn="base" hangingPunct="0">
        <a:spcBef>
          <a:spcPct val="0"/>
        </a:spcBef>
        <a:spcAft>
          <a:spcPct val="0"/>
        </a:spcAft>
        <a:defRPr sz="2800" b="1">
          <a:solidFill>
            <a:schemeClr val="bg1"/>
          </a:solidFill>
          <a:latin typeface="Arial" pitchFamily="34" charset="0"/>
          <a:cs typeface="Arial" pitchFamily="34" charset="0"/>
        </a:defRPr>
      </a:lvl2pPr>
      <a:lvl3pPr marL="179388" algn="l" rtl="0" eaLnBrk="0" fontAlgn="base" hangingPunct="0">
        <a:spcBef>
          <a:spcPct val="0"/>
        </a:spcBef>
        <a:spcAft>
          <a:spcPct val="0"/>
        </a:spcAft>
        <a:defRPr sz="2800" b="1">
          <a:solidFill>
            <a:schemeClr val="bg1"/>
          </a:solidFill>
          <a:latin typeface="Arial" pitchFamily="34" charset="0"/>
          <a:cs typeface="Arial" pitchFamily="34" charset="0"/>
        </a:defRPr>
      </a:lvl3pPr>
      <a:lvl4pPr marL="179388" algn="l" rtl="0" eaLnBrk="0" fontAlgn="base" hangingPunct="0">
        <a:spcBef>
          <a:spcPct val="0"/>
        </a:spcBef>
        <a:spcAft>
          <a:spcPct val="0"/>
        </a:spcAft>
        <a:defRPr sz="2800" b="1">
          <a:solidFill>
            <a:schemeClr val="bg1"/>
          </a:solidFill>
          <a:latin typeface="Arial" pitchFamily="34" charset="0"/>
          <a:cs typeface="Arial" pitchFamily="34" charset="0"/>
        </a:defRPr>
      </a:lvl4pPr>
      <a:lvl5pPr marL="179388" algn="l" rtl="0" eaLnBrk="0" fontAlgn="base" hangingPunct="0">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6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3200">
          <a:solidFill>
            <a:schemeClr val="tx2"/>
          </a:solidFill>
          <a:latin typeface="Arial" pitchFamily="34" charset="0"/>
          <a:cs typeface="Arial" pitchFamily="34" charset="0"/>
        </a:defRPr>
      </a:lvl2pPr>
      <a:lvl3pPr marL="1143000" indent="-228600" algn="l" rtl="0" eaLnBrk="0" fontAlgn="base" hangingPunct="0">
        <a:spcBef>
          <a:spcPct val="20000"/>
        </a:spcBef>
        <a:spcAft>
          <a:spcPct val="0"/>
        </a:spcAft>
        <a:buFont typeface="Arial" charset="0"/>
        <a:buChar char="•"/>
        <a:defRPr sz="2800">
          <a:solidFill>
            <a:schemeClr val="tx2"/>
          </a:solidFill>
          <a:latin typeface="Arial" pitchFamily="34" charset="0"/>
          <a:cs typeface="Arial" pitchFamily="34" charset="0"/>
        </a:defRPr>
      </a:lvl3pPr>
      <a:lvl4pPr marL="1600200" indent="-228600" algn="l" rtl="0" eaLnBrk="0" fontAlgn="base" hangingPunct="0">
        <a:spcBef>
          <a:spcPct val="20000"/>
        </a:spcBef>
        <a:spcAft>
          <a:spcPct val="0"/>
        </a:spcAft>
        <a:buFont typeface="Arial" charset="0"/>
        <a:buChar char="•"/>
        <a:defRPr sz="2400">
          <a:solidFill>
            <a:schemeClr val="tx2"/>
          </a:solidFill>
          <a:latin typeface="Arial" pitchFamily="34" charset="0"/>
          <a:cs typeface="Arial" pitchFamily="34" charset="0"/>
        </a:defRPr>
      </a:lvl4pPr>
      <a:lvl5pPr marL="2057400" indent="-228600" algn="l" rtl="0" eaLnBrk="0" fontAlgn="base" hangingPunct="0">
        <a:spcBef>
          <a:spcPct val="20000"/>
        </a:spcBef>
        <a:spcAft>
          <a:spcPct val="0"/>
        </a:spcAft>
        <a:buFont typeface="Arial"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www.eumetsat.int/website/home/DataNewsletter/EUMETCast/DAT_2043191.html"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www.eumetsat.int/website/wcm/idc/idcplg?IdcService=GET_FILE&amp;dDocName=PDF_EUMETCAST_E10A_ANTENNA&amp;RevisionSelectionMethod=LatestReleased&amp;Rendition=Web"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incospec.com/resources/downloads/CTID2010/Files/DVB-S2%20at%20Incospec%20Seminar.pdf"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hyperlink" Target="http://www.eumetsat.int/website/wcm/idc/idcplg?IdcService=GET_FILE&amp;dDocName=PDF_DVB_S300_SETUP_GUIDE&amp;RevisionSelectionMethod=LatestReleased&amp;Rendition=Web" TargetMode="External"/><Relationship Id="rId3" Type="http://schemas.openxmlformats.org/officeDocument/2006/relationships/hyperlink" Target="http://www.eumetsat.int/website/wcm/idc/idcplg?IdcService=GET_FILE&amp;dDocName=PDF_DVB_SR1_GUIDE&amp;RevisionSelectionMethod=LatestReleased&amp;Rendition=Web" TargetMode="External"/><Relationship Id="rId7" Type="http://schemas.openxmlformats.org/officeDocument/2006/relationships/hyperlink" Target="http://novra.com/product-line/s300-dvb-s2-ip-satellite-data-receiver/#s300e" TargetMode="External"/><Relationship Id="rId2" Type="http://schemas.openxmlformats.org/officeDocument/2006/relationships/hyperlink" Target="http://ayecka.com/SR1.html" TargetMode="External"/><Relationship Id="rId1" Type="http://schemas.openxmlformats.org/officeDocument/2006/relationships/slideLayout" Target="../slideLayouts/slideLayout4.xml"/><Relationship Id="rId6" Type="http://schemas.openxmlformats.org/officeDocument/2006/relationships/hyperlink" Target="http://www.newtec.eu/product/mdm6000-satellite-modem" TargetMode="External"/><Relationship Id="rId5" Type="http://schemas.openxmlformats.org/officeDocument/2006/relationships/hyperlink" Target="http://www.eumetsat.int/website/wcm/idc/idcplg?IdcService=GET_FILE&amp;dDocName=PDF_DVB_NEWTEC_GUIDE&amp;RevisionSelectionMethod=LatestReleased&amp;Rendition=Web" TargetMode="External"/><Relationship Id="rId4" Type="http://schemas.openxmlformats.org/officeDocument/2006/relationships/hyperlink" Target="http://www.newtec.eu/product/el940-ip-satellite-receiv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www.eumetsat.int/website/home/TechnicalBulletins/EUMETCast/DAT_2082113.html"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2.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3.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vmlDrawing" Target="../drawings/vmlDrawing4.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sz="quarter" idx="4294967295"/>
          </p:nvPr>
        </p:nvSpPr>
        <p:spPr>
          <a:xfrm>
            <a:off x="342900" y="581025"/>
            <a:ext cx="5676900" cy="1319213"/>
          </a:xfrm>
        </p:spPr>
        <p:txBody>
          <a:bodyPr/>
          <a:lstStyle/>
          <a:p>
            <a:pPr eaLnBrk="1" hangingPunct="1"/>
            <a:r>
              <a:rPr lang="en-GB" sz="3200" smtClean="0">
                <a:latin typeface="Arial" charset="0"/>
                <a:cs typeface="Arial" charset="0"/>
              </a:rPr>
              <a:t>EUMETCast Europe </a:t>
            </a:r>
            <a:br>
              <a:rPr lang="en-GB" sz="3200" smtClean="0">
                <a:latin typeface="Arial" charset="0"/>
                <a:cs typeface="Arial" charset="0"/>
              </a:rPr>
            </a:br>
            <a:r>
              <a:rPr lang="en-GB" sz="3200" smtClean="0">
                <a:latin typeface="Arial" charset="0"/>
                <a:cs typeface="Arial" charset="0"/>
              </a:rPr>
              <a:t>DVB-S2 Migration</a:t>
            </a:r>
            <a:endParaRPr lang="en-US" sz="32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48ECBAF8-4204-451B-A750-92934F94E17D}" type="slidenum">
              <a:rPr lang="en-GB"/>
              <a:pPr/>
              <a:t>10</a:t>
            </a:fld>
            <a:endParaRPr lang="en-GB"/>
          </a:p>
        </p:txBody>
      </p:sp>
      <p:sp>
        <p:nvSpPr>
          <p:cNvPr id="31747" name="Rectangle 16"/>
          <p:cNvSpPr>
            <a:spLocks noGrp="1" noChangeArrowheads="1"/>
          </p:cNvSpPr>
          <p:nvPr>
            <p:ph type="title"/>
          </p:nvPr>
        </p:nvSpPr>
        <p:spPr>
          <a:xfrm>
            <a:off x="239713" y="0"/>
            <a:ext cx="9150350" cy="839788"/>
          </a:xfrm>
        </p:spPr>
        <p:txBody>
          <a:bodyPr/>
          <a:lstStyle/>
          <a:p>
            <a:pPr marL="179388"/>
            <a:r>
              <a:rPr lang="en-GB" dirty="0" smtClean="0">
                <a:latin typeface="Arial" charset="0"/>
                <a:cs typeface="Arial" charset="0"/>
              </a:rPr>
              <a:t>New </a:t>
            </a:r>
            <a:r>
              <a:rPr lang="en-GB" dirty="0" err="1" smtClean="0">
                <a:latin typeface="Arial" charset="0"/>
                <a:cs typeface="Arial" charset="0"/>
              </a:rPr>
              <a:t>EUMETCast</a:t>
            </a:r>
            <a:r>
              <a:rPr lang="en-GB" dirty="0" smtClean="0">
                <a:latin typeface="Arial" charset="0"/>
                <a:cs typeface="Arial" charset="0"/>
              </a:rPr>
              <a:t> Europe Transponder</a:t>
            </a:r>
            <a:endParaRPr lang="en-US" dirty="0"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457200" indent="-457200" algn="just">
              <a:spcBef>
                <a:spcPct val="20000"/>
              </a:spcBef>
              <a:buFontTx/>
              <a:buChar char="•"/>
              <a:defRPr/>
            </a:pPr>
            <a:r>
              <a:rPr lang="en-GB" sz="2200" kern="0" dirty="0">
                <a:solidFill>
                  <a:srgbClr val="5E5E8E"/>
                </a:solidFill>
                <a:latin typeface="Century Gothic" pitchFamily="34" charset="0"/>
              </a:rPr>
              <a:t>Some of these are planning parameters and might change during the validation phase in July 2014;</a:t>
            </a:r>
          </a:p>
          <a:p>
            <a:pPr marL="457200" indent="-457200" algn="just">
              <a:spcBef>
                <a:spcPct val="20000"/>
              </a:spcBef>
              <a:buFontTx/>
              <a:buChar char="•"/>
              <a:defRPr/>
            </a:pPr>
            <a:endParaRPr lang="en-GB" sz="2200" kern="0" dirty="0">
              <a:solidFill>
                <a:srgbClr val="5E5E8E"/>
              </a:solidFill>
              <a:latin typeface="Century Gothic" pitchFamily="34" charset="0"/>
            </a:endParaRPr>
          </a:p>
        </p:txBody>
      </p:sp>
      <p:graphicFrame>
        <p:nvGraphicFramePr>
          <p:cNvPr id="9" name="Table 8"/>
          <p:cNvGraphicFramePr>
            <a:graphicFrameLocks noGrp="1"/>
          </p:cNvGraphicFramePr>
          <p:nvPr/>
        </p:nvGraphicFramePr>
        <p:xfrm>
          <a:off x="1004326" y="2101844"/>
          <a:ext cx="7434824" cy="4093400"/>
        </p:xfrm>
        <a:graphic>
          <a:graphicData uri="http://schemas.openxmlformats.org/drawingml/2006/table">
            <a:tbl>
              <a:tblPr/>
              <a:tblGrid>
                <a:gridCol w="3717412"/>
                <a:gridCol w="3717412"/>
              </a:tblGrid>
              <a:tr h="204981">
                <a:tc gridSpan="2">
                  <a:txBody>
                    <a:bodyPr/>
                    <a:lstStyle/>
                    <a:p>
                      <a:r>
                        <a:rPr lang="en-GB" sz="1200" dirty="0"/>
                        <a:t>Ku-band Transponder EUTELSAT 10A (10° E), Europe </a:t>
                      </a:r>
                    </a:p>
                  </a:txBody>
                  <a:tcPr marL="59495" marR="59495" marT="29748" marB="29748"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r>
              <a:tr h="204981">
                <a:tc>
                  <a:txBody>
                    <a:bodyPr/>
                    <a:lstStyle/>
                    <a:p>
                      <a:r>
                        <a:rPr lang="en-GB" sz="1200"/>
                        <a:t>Parameter</a:t>
                      </a:r>
                    </a:p>
                  </a:txBody>
                  <a:tcPr marL="59495" marR="59495" marT="29748" marB="29748"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en-GB" sz="1200"/>
                        <a:t>Value</a:t>
                      </a:r>
                    </a:p>
                  </a:txBody>
                  <a:tcPr marL="59495" marR="59495" marT="29748" marB="29748" anchor="ctr">
                    <a:lnL>
                      <a:noFill/>
                    </a:lnL>
                    <a:lnR>
                      <a:noFill/>
                    </a:lnR>
                    <a:lnT w="12700" cap="flat" cmpd="sng" algn="ctr">
                      <a:solidFill>
                        <a:schemeClr val="tx1"/>
                      </a:solidFill>
                      <a:prstDash val="solid"/>
                      <a:round/>
                      <a:headEnd type="none" w="med" len="med"/>
                      <a:tailEnd type="none" w="med" len="med"/>
                    </a:lnT>
                    <a:lnB>
                      <a:noFill/>
                    </a:lnB>
                  </a:tcPr>
                </a:tc>
              </a:tr>
              <a:tr h="204981">
                <a:tc rowSpan="2">
                  <a:txBody>
                    <a:bodyPr/>
                    <a:lstStyle/>
                    <a:p>
                      <a:r>
                        <a:rPr lang="en-GB" sz="1200" dirty="0"/>
                        <a:t>Name</a:t>
                      </a:r>
                    </a:p>
                    <a:p>
                      <a:r>
                        <a:rPr lang="en-GB" sz="1200" dirty="0"/>
                        <a:t>Transponder</a:t>
                      </a:r>
                    </a:p>
                  </a:txBody>
                  <a:tcPr marL="59495" marR="59495" marT="29748" marB="29748" anchor="ctr">
                    <a:lnL>
                      <a:noFill/>
                    </a:lnL>
                    <a:lnR>
                      <a:noFill/>
                    </a:lnR>
                    <a:lnT>
                      <a:noFill/>
                    </a:lnT>
                    <a:lnB>
                      <a:noFill/>
                    </a:lnB>
                  </a:tcPr>
                </a:tc>
                <a:tc>
                  <a:txBody>
                    <a:bodyPr/>
                    <a:lstStyle/>
                    <a:p>
                      <a:r>
                        <a:rPr lang="en-GB" sz="1200"/>
                        <a:t>EUTELSAT 10A</a:t>
                      </a:r>
                    </a:p>
                  </a:txBody>
                  <a:tcPr marL="59495" marR="59495" marT="29748" marB="29748" anchor="ctr">
                    <a:lnL>
                      <a:noFill/>
                    </a:lnL>
                    <a:lnR>
                      <a:noFill/>
                    </a:lnR>
                    <a:lnT>
                      <a:noFill/>
                    </a:lnT>
                    <a:lnB>
                      <a:noFill/>
                    </a:lnB>
                  </a:tcPr>
                </a:tc>
              </a:tr>
              <a:tr h="204981">
                <a:tc vMerge="1">
                  <a:txBody>
                    <a:bodyPr/>
                    <a:lstStyle/>
                    <a:p>
                      <a:endParaRPr lang="en-GB" sz="1200"/>
                    </a:p>
                  </a:txBody>
                  <a:tcPr marL="59495" marR="59495" marT="29748" marB="29748" anchor="ctr">
                    <a:lnL>
                      <a:noFill/>
                    </a:lnL>
                    <a:lnR>
                      <a:noFill/>
                    </a:lnR>
                    <a:lnT>
                      <a:noFill/>
                    </a:lnT>
                    <a:lnB>
                      <a:noFill/>
                    </a:lnB>
                  </a:tcPr>
                </a:tc>
                <a:tc>
                  <a:txBody>
                    <a:bodyPr/>
                    <a:lstStyle/>
                    <a:p>
                      <a:r>
                        <a:rPr lang="en-GB" sz="1200"/>
                        <a:t>C4</a:t>
                      </a:r>
                    </a:p>
                  </a:txBody>
                  <a:tcPr marL="59495" marR="59495" marT="29748" marB="29748" anchor="ctr">
                    <a:lnL>
                      <a:noFill/>
                    </a:lnL>
                    <a:lnR>
                      <a:noFill/>
                    </a:lnR>
                    <a:lnT>
                      <a:noFill/>
                    </a:lnT>
                    <a:lnB>
                      <a:noFill/>
                    </a:lnB>
                  </a:tcPr>
                </a:tc>
              </a:tr>
              <a:tr h="204981">
                <a:tc>
                  <a:txBody>
                    <a:bodyPr/>
                    <a:lstStyle/>
                    <a:p>
                      <a:r>
                        <a:rPr lang="en-GB" sz="1200"/>
                        <a:t>Down Link Frequency</a:t>
                      </a:r>
                    </a:p>
                  </a:txBody>
                  <a:tcPr marL="59495" marR="59495" marT="29748" marB="29748" anchor="ctr">
                    <a:lnL>
                      <a:noFill/>
                    </a:lnL>
                    <a:lnR>
                      <a:noFill/>
                    </a:lnR>
                    <a:lnT>
                      <a:noFill/>
                    </a:lnT>
                    <a:lnB>
                      <a:noFill/>
                    </a:lnB>
                  </a:tcPr>
                </a:tc>
                <a:tc>
                  <a:txBody>
                    <a:bodyPr/>
                    <a:lstStyle/>
                    <a:p>
                      <a:r>
                        <a:rPr lang="en-GB" sz="1200"/>
                        <a:t>11263 MHz</a:t>
                      </a:r>
                    </a:p>
                  </a:txBody>
                  <a:tcPr marL="59495" marR="59495" marT="29748" marB="29748" anchor="ctr">
                    <a:lnL>
                      <a:noFill/>
                    </a:lnL>
                    <a:lnR>
                      <a:noFill/>
                    </a:lnR>
                    <a:lnT>
                      <a:noFill/>
                    </a:lnT>
                    <a:lnB>
                      <a:noFill/>
                    </a:lnB>
                  </a:tcPr>
                </a:tc>
              </a:tr>
              <a:tr h="204981">
                <a:tc>
                  <a:txBody>
                    <a:bodyPr/>
                    <a:lstStyle/>
                    <a:p>
                      <a:r>
                        <a:rPr lang="en-GB" sz="1200"/>
                        <a:t>Symbol Rate</a:t>
                      </a:r>
                    </a:p>
                  </a:txBody>
                  <a:tcPr marL="59495" marR="59495" marT="29748" marB="29748" anchor="ctr">
                    <a:lnL>
                      <a:noFill/>
                    </a:lnL>
                    <a:lnR>
                      <a:noFill/>
                    </a:lnR>
                    <a:lnT>
                      <a:noFill/>
                    </a:lnT>
                    <a:lnB>
                      <a:noFill/>
                    </a:lnB>
                  </a:tcPr>
                </a:tc>
                <a:tc>
                  <a:txBody>
                    <a:bodyPr/>
                    <a:lstStyle/>
                    <a:p>
                      <a:r>
                        <a:rPr lang="en-GB" sz="1200"/>
                        <a:t>33000 kS/s</a:t>
                      </a:r>
                    </a:p>
                  </a:txBody>
                  <a:tcPr marL="59495" marR="59495" marT="29748" marB="29748" anchor="ctr">
                    <a:lnL>
                      <a:noFill/>
                    </a:lnL>
                    <a:lnR>
                      <a:noFill/>
                    </a:lnR>
                    <a:lnT>
                      <a:noFill/>
                    </a:lnT>
                    <a:lnB>
                      <a:noFill/>
                    </a:lnB>
                  </a:tcPr>
                </a:tc>
              </a:tr>
              <a:tr h="204981">
                <a:tc>
                  <a:txBody>
                    <a:bodyPr/>
                    <a:lstStyle/>
                    <a:p>
                      <a:r>
                        <a:rPr lang="en-GB" sz="1200"/>
                        <a:t>Polarisation</a:t>
                      </a:r>
                    </a:p>
                  </a:txBody>
                  <a:tcPr marL="59495" marR="59495" marT="29748" marB="29748" anchor="ctr">
                    <a:lnL>
                      <a:noFill/>
                    </a:lnL>
                    <a:lnR>
                      <a:noFill/>
                    </a:lnR>
                    <a:lnT>
                      <a:noFill/>
                    </a:lnT>
                    <a:lnB>
                      <a:noFill/>
                    </a:lnB>
                  </a:tcPr>
                </a:tc>
                <a:tc>
                  <a:txBody>
                    <a:bodyPr/>
                    <a:lstStyle/>
                    <a:p>
                      <a:r>
                        <a:rPr lang="en-GB" sz="1200"/>
                        <a:t>Horizontal</a:t>
                      </a:r>
                    </a:p>
                  </a:txBody>
                  <a:tcPr marL="59495" marR="59495" marT="29748" marB="29748" anchor="ctr">
                    <a:lnL>
                      <a:noFill/>
                    </a:lnL>
                    <a:lnR>
                      <a:noFill/>
                    </a:lnR>
                    <a:lnT>
                      <a:noFill/>
                    </a:lnT>
                    <a:lnB>
                      <a:noFill/>
                    </a:lnB>
                  </a:tcPr>
                </a:tc>
              </a:tr>
              <a:tr h="204981">
                <a:tc>
                  <a:txBody>
                    <a:bodyPr/>
                    <a:lstStyle/>
                    <a:p>
                      <a:r>
                        <a:rPr lang="en-GB" sz="1200" dirty="0"/>
                        <a:t>Roll-Off</a:t>
                      </a:r>
                    </a:p>
                  </a:txBody>
                  <a:tcPr marL="59495" marR="59495" marT="29748" marB="29748" anchor="ctr">
                    <a:lnL>
                      <a:noFill/>
                    </a:lnL>
                    <a:lnR>
                      <a:noFill/>
                    </a:lnR>
                    <a:lnT>
                      <a:noFill/>
                    </a:lnT>
                    <a:lnB>
                      <a:noFill/>
                    </a:lnB>
                  </a:tcPr>
                </a:tc>
                <a:tc>
                  <a:txBody>
                    <a:bodyPr/>
                    <a:lstStyle/>
                    <a:p>
                      <a:r>
                        <a:rPr lang="en-GB" sz="1200"/>
                        <a:t>5%</a:t>
                      </a:r>
                    </a:p>
                  </a:txBody>
                  <a:tcPr marL="59495" marR="59495" marT="29748" marB="29748" anchor="ctr">
                    <a:lnL>
                      <a:noFill/>
                    </a:lnL>
                    <a:lnR>
                      <a:noFill/>
                    </a:lnR>
                    <a:lnT>
                      <a:noFill/>
                    </a:lnT>
                    <a:lnB>
                      <a:noFill/>
                    </a:lnB>
                  </a:tcPr>
                </a:tc>
              </a:tr>
              <a:tr h="204981">
                <a:tc>
                  <a:txBody>
                    <a:bodyPr/>
                    <a:lstStyle/>
                    <a:p>
                      <a:r>
                        <a:rPr lang="en-GB" sz="1200"/>
                        <a:t>Transmission Standard</a:t>
                      </a:r>
                    </a:p>
                  </a:txBody>
                  <a:tcPr marL="59495" marR="59495" marT="29748" marB="29748" anchor="ctr">
                    <a:lnL>
                      <a:noFill/>
                    </a:lnL>
                    <a:lnR>
                      <a:noFill/>
                    </a:lnR>
                    <a:lnT>
                      <a:noFill/>
                    </a:lnT>
                    <a:lnB>
                      <a:noFill/>
                    </a:lnB>
                  </a:tcPr>
                </a:tc>
                <a:tc>
                  <a:txBody>
                    <a:bodyPr/>
                    <a:lstStyle/>
                    <a:p>
                      <a:r>
                        <a:rPr lang="en-GB" sz="1200"/>
                        <a:t>DVB-S2</a:t>
                      </a:r>
                    </a:p>
                  </a:txBody>
                  <a:tcPr marL="59495" marR="59495" marT="29748" marB="29748" anchor="ctr">
                    <a:lnL>
                      <a:noFill/>
                    </a:lnL>
                    <a:lnR>
                      <a:noFill/>
                    </a:lnR>
                    <a:lnT>
                      <a:noFill/>
                    </a:lnT>
                    <a:lnB>
                      <a:noFill/>
                    </a:lnB>
                  </a:tcPr>
                </a:tc>
              </a:tr>
              <a:tr h="956008">
                <a:tc>
                  <a:txBody>
                    <a:bodyPr/>
                    <a:lstStyle/>
                    <a:p>
                      <a:r>
                        <a:rPr lang="en-GB" sz="1200"/>
                        <a:t>MODCOD 1 — Basic Service</a:t>
                      </a:r>
                    </a:p>
                  </a:txBody>
                  <a:tcPr marL="59495" marR="59495" marT="29748" marB="29748" anchor="ctr">
                    <a:lnL>
                      <a:noFill/>
                    </a:lnL>
                    <a:lnR>
                      <a:noFill/>
                    </a:lnR>
                    <a:lnT>
                      <a:noFill/>
                    </a:lnT>
                    <a:lnB>
                      <a:noFill/>
                    </a:lnB>
                  </a:tcPr>
                </a:tc>
                <a:tc>
                  <a:txBody>
                    <a:bodyPr/>
                    <a:lstStyle/>
                    <a:p>
                      <a:r>
                        <a:rPr lang="en-GB" sz="1200" dirty="0"/>
                        <a:t>8PSK3/5</a:t>
                      </a:r>
                      <a:br>
                        <a:rPr lang="en-GB" sz="1200" dirty="0"/>
                      </a:br>
                      <a:r>
                        <a:rPr lang="en-GB" sz="1200" dirty="0"/>
                        <a:t>MPE transport stream (TS) ISI=1</a:t>
                      </a:r>
                      <a:br>
                        <a:rPr lang="en-GB" sz="1200" dirty="0"/>
                      </a:br>
                      <a:r>
                        <a:rPr lang="en-GB" sz="1200" dirty="0"/>
                        <a:t>max 55 Mbps info bit rate (at TS level)</a:t>
                      </a:r>
                      <a:br>
                        <a:rPr lang="en-GB" sz="1200" dirty="0"/>
                      </a:br>
                      <a:r>
                        <a:rPr lang="en-GB" sz="1200" dirty="0"/>
                        <a:t>max 50 Mbps IP data rate</a:t>
                      </a:r>
                    </a:p>
                  </a:txBody>
                  <a:tcPr marL="59495" marR="59495" marT="29748" marB="29748" anchor="ctr">
                    <a:lnL>
                      <a:noFill/>
                    </a:lnL>
                    <a:lnR>
                      <a:noFill/>
                    </a:lnR>
                    <a:lnT>
                      <a:noFill/>
                    </a:lnT>
                    <a:lnB>
                      <a:noFill/>
                    </a:lnB>
                  </a:tcPr>
                </a:tc>
              </a:tr>
              <a:tr h="956008">
                <a:tc>
                  <a:txBody>
                    <a:bodyPr/>
                    <a:lstStyle/>
                    <a:p>
                      <a:r>
                        <a:rPr lang="en-IE" sz="1200" dirty="0"/>
                        <a:t>MODCOD 2 — High Volume Service</a:t>
                      </a:r>
                    </a:p>
                  </a:txBody>
                  <a:tcPr marL="59495" marR="59495" marT="29748" marB="29748" anchor="ctr">
                    <a:lnL>
                      <a:noFill/>
                    </a:lnL>
                    <a:lnR>
                      <a:noFill/>
                    </a:lnR>
                    <a:lnT>
                      <a:noFill/>
                    </a:lnT>
                    <a:lnB>
                      <a:noFill/>
                    </a:lnB>
                  </a:tcPr>
                </a:tc>
                <a:tc>
                  <a:txBody>
                    <a:bodyPr/>
                    <a:lstStyle/>
                    <a:p>
                      <a:r>
                        <a:rPr lang="en-GB" sz="1200" dirty="0"/>
                        <a:t>16APSK2/3</a:t>
                      </a:r>
                      <a:br>
                        <a:rPr lang="en-GB" sz="1200" dirty="0"/>
                      </a:br>
                      <a:r>
                        <a:rPr lang="en-GB" sz="1200" dirty="0"/>
                        <a:t>MPE transport stream (TS) ISI=1</a:t>
                      </a:r>
                      <a:br>
                        <a:rPr lang="en-GB" sz="1200" dirty="0"/>
                      </a:br>
                      <a:r>
                        <a:rPr lang="en-GB" sz="1200" dirty="0"/>
                        <a:t>max 85 Mbps info bit rate (at TS level)</a:t>
                      </a:r>
                      <a:br>
                        <a:rPr lang="en-GB" sz="1200" dirty="0"/>
                      </a:br>
                      <a:r>
                        <a:rPr lang="en-GB" sz="1200" dirty="0"/>
                        <a:t>max 77 Mbps IP data rate</a:t>
                      </a:r>
                    </a:p>
                  </a:txBody>
                  <a:tcPr marL="59495" marR="59495" marT="29748" marB="29748" anchor="ctr">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1019175" y="2352675"/>
          <a:ext cx="7419975" cy="3857625"/>
        </p:xfrm>
        <a:graphic>
          <a:graphicData uri="http://schemas.openxmlformats.org/drawingml/2006/table">
            <a:tbl>
              <a:tblPr/>
              <a:tblGrid>
                <a:gridCol w="7419975"/>
              </a:tblGrid>
              <a:tr h="3857625">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6"/>
          <p:cNvSpPr>
            <a:spLocks noGrp="1" noChangeArrowheads="1"/>
          </p:cNvSpPr>
          <p:nvPr>
            <p:ph type="title"/>
          </p:nvPr>
        </p:nvSpPr>
        <p:spPr/>
        <p:txBody>
          <a:bodyPr/>
          <a:lstStyle/>
          <a:p>
            <a:pPr eaLnBrk="1" hangingPunct="1"/>
            <a:r>
              <a:rPr lang="en-IE" smtClean="0">
                <a:latin typeface="Arial" charset="0"/>
                <a:cs typeface="Arial" charset="0"/>
              </a:rPr>
              <a:t>Basic Service and High Volume Service Concept</a:t>
            </a:r>
            <a:endParaRPr lang="en-US" smtClean="0">
              <a:latin typeface="Arial" charset="0"/>
              <a:cs typeface="Arial" charset="0"/>
            </a:endParaRPr>
          </a:p>
        </p:txBody>
      </p:sp>
      <p:sp>
        <p:nvSpPr>
          <p:cNvPr id="55299" name="Slide Number Placeholder 3"/>
          <p:cNvSpPr>
            <a:spLocks noGrp="1"/>
          </p:cNvSpPr>
          <p:nvPr>
            <p:ph type="sldNum" sz="quarter" idx="4294967295"/>
          </p:nvPr>
        </p:nvSpPr>
        <p:spPr bwMode="auto">
          <a:xfrm>
            <a:off x="0" y="6477000"/>
            <a:ext cx="711200" cy="266700"/>
          </a:xfrm>
          <a:prstGeom prst="rect">
            <a:avLst/>
          </a:prstGeom>
          <a:noFill/>
          <a:ln>
            <a:miter lim="800000"/>
            <a:headEnd/>
            <a:tailEnd/>
          </a:ln>
        </p:spPr>
        <p:txBody>
          <a:bodyPr/>
          <a:lstStyle/>
          <a:p>
            <a:r>
              <a:rPr lang="en-GB"/>
              <a:t>Slide: </a:t>
            </a:r>
            <a:fld id="{0B337B9E-E2F1-43F7-B262-B37F23427DFC}" type="slidenum">
              <a:rPr lang="en-GB"/>
              <a:pPr/>
              <a:t>11</a:t>
            </a:fld>
            <a:endParaRPr lang="en-GB"/>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457200" indent="-457200">
              <a:spcBef>
                <a:spcPct val="20000"/>
              </a:spcBef>
              <a:buFont typeface="Wingdings" pitchFamily="2" charset="2"/>
              <a:buChar char="§"/>
              <a:defRPr/>
            </a:pPr>
            <a:r>
              <a:rPr lang="en-IE" sz="2200" kern="0" dirty="0" err="1">
                <a:solidFill>
                  <a:srgbClr val="5E5E8E"/>
                </a:solidFill>
                <a:latin typeface="Arial" pitchFamily="34" charset="0"/>
                <a:cs typeface="Arial" pitchFamily="34" charset="0"/>
              </a:rPr>
              <a:t>EUMETCast</a:t>
            </a:r>
            <a:r>
              <a:rPr lang="en-IE" sz="2200" kern="0" dirty="0">
                <a:solidFill>
                  <a:srgbClr val="5E5E8E"/>
                </a:solidFill>
                <a:latin typeface="Arial" pitchFamily="34" charset="0"/>
                <a:cs typeface="Arial" pitchFamily="34" charset="0"/>
              </a:rPr>
              <a:t> Europe will provide two simultaneous services on the same transponder via DVB-S2:</a:t>
            </a:r>
          </a:p>
          <a:p>
            <a:pPr marL="457200" indent="-457200" algn="just">
              <a:spcBef>
                <a:spcPct val="20000"/>
              </a:spcBef>
              <a:buFontTx/>
              <a:buChar char="•"/>
              <a:defRPr/>
            </a:pPr>
            <a:endParaRPr lang="en-IE" sz="2200" kern="0" dirty="0">
              <a:solidFill>
                <a:srgbClr val="5E5E8E"/>
              </a:solidFill>
              <a:latin typeface="Arial" pitchFamily="34" charset="0"/>
              <a:cs typeface="Arial" pitchFamily="34" charset="0"/>
            </a:endParaRPr>
          </a:p>
          <a:p>
            <a:pPr marL="914400" lvl="1" indent="-457200" algn="just">
              <a:spcBef>
                <a:spcPct val="20000"/>
              </a:spcBef>
              <a:buFont typeface="Arial" pitchFamily="34" charset="0"/>
              <a:buChar char="•"/>
              <a:defRPr/>
            </a:pPr>
            <a:r>
              <a:rPr lang="en-IE" sz="2200" kern="0" dirty="0">
                <a:solidFill>
                  <a:srgbClr val="5E5E8E"/>
                </a:solidFill>
                <a:latin typeface="Arial" pitchFamily="34" charset="0"/>
                <a:cs typeface="Arial" pitchFamily="34" charset="0"/>
              </a:rPr>
              <a:t>Basic Service: up to 50 Mbps per transponder</a:t>
            </a:r>
          </a:p>
          <a:p>
            <a:pPr marL="1371600" lvl="2" indent="-457200" algn="just">
              <a:spcBef>
                <a:spcPct val="20000"/>
              </a:spcBef>
              <a:defRPr/>
            </a:pPr>
            <a:r>
              <a:rPr lang="en-IE" sz="2200" kern="0" dirty="0">
                <a:solidFill>
                  <a:srgbClr val="5E5E8E"/>
                </a:solidFill>
                <a:latin typeface="Arial" pitchFamily="34" charset="0"/>
                <a:cs typeface="Arial" pitchFamily="34" charset="0"/>
              </a:rPr>
              <a:t>- Continuation of current service with existing antennas</a:t>
            </a:r>
          </a:p>
          <a:p>
            <a:pPr marL="457200" indent="-457200" algn="just">
              <a:spcBef>
                <a:spcPct val="20000"/>
              </a:spcBef>
              <a:buFontTx/>
              <a:buChar char="•"/>
              <a:defRPr/>
            </a:pPr>
            <a:endParaRPr lang="en-IE" sz="2200" kern="0" dirty="0">
              <a:solidFill>
                <a:srgbClr val="5E5E8E"/>
              </a:solidFill>
              <a:latin typeface="Arial" pitchFamily="34" charset="0"/>
              <a:cs typeface="Arial" pitchFamily="34" charset="0"/>
            </a:endParaRPr>
          </a:p>
          <a:p>
            <a:pPr marL="914400" lvl="1" indent="-457200" algn="just">
              <a:spcBef>
                <a:spcPct val="20000"/>
              </a:spcBef>
              <a:buFont typeface="Arial" pitchFamily="34" charset="0"/>
              <a:buChar char="•"/>
              <a:defRPr/>
            </a:pPr>
            <a:r>
              <a:rPr lang="en-IE" sz="2200" kern="0" dirty="0">
                <a:solidFill>
                  <a:srgbClr val="5E5E8E"/>
                </a:solidFill>
                <a:latin typeface="Arial" pitchFamily="34" charset="0"/>
                <a:cs typeface="Arial" pitchFamily="34" charset="0"/>
              </a:rPr>
              <a:t>High Volume Service: up to 80 Mbps per transponder</a:t>
            </a:r>
          </a:p>
          <a:p>
            <a:pPr marL="1371600" lvl="2" indent="-457200" algn="just">
              <a:spcBef>
                <a:spcPct val="20000"/>
              </a:spcBef>
              <a:defRPr/>
            </a:pPr>
            <a:r>
              <a:rPr lang="en-IE" sz="2200" kern="0" dirty="0">
                <a:solidFill>
                  <a:srgbClr val="5E5E8E"/>
                </a:solidFill>
                <a:latin typeface="Arial" pitchFamily="34" charset="0"/>
                <a:cs typeface="Arial" pitchFamily="34" charset="0"/>
              </a:rPr>
              <a:t>- Requires larger antennas (~ 1.2 m in Darmstadt)</a:t>
            </a:r>
          </a:p>
          <a:p>
            <a:pPr marL="457200" indent="-457200" algn="just">
              <a:spcBef>
                <a:spcPct val="20000"/>
              </a:spcBef>
              <a:buFontTx/>
              <a:buChar char="•"/>
              <a:defRPr/>
            </a:pPr>
            <a:endParaRPr lang="en-IE" sz="2200" kern="0" dirty="0">
              <a:solidFill>
                <a:srgbClr val="5E5E8E"/>
              </a:solidFill>
              <a:latin typeface="Arial" pitchFamily="34" charset="0"/>
              <a:cs typeface="Arial" pitchFamily="34" charset="0"/>
            </a:endParaRPr>
          </a:p>
          <a:p>
            <a:pPr marL="457200" indent="-457200" algn="just">
              <a:spcBef>
                <a:spcPct val="20000"/>
              </a:spcBef>
              <a:defRPr/>
            </a:pPr>
            <a:r>
              <a:rPr lang="en-IE" sz="2200" kern="0" dirty="0">
                <a:solidFill>
                  <a:srgbClr val="5E5E8E"/>
                </a:solidFill>
                <a:latin typeface="Arial" pitchFamily="34" charset="0"/>
                <a:cs typeface="Arial" pitchFamily="34" charset="0"/>
                <a:sym typeface="Wingdings" pitchFamily="2" charset="2"/>
              </a:rPr>
              <a:t>	 </a:t>
            </a:r>
            <a:r>
              <a:rPr lang="en-IE" sz="2200" kern="0" dirty="0">
                <a:solidFill>
                  <a:srgbClr val="5E5E8E"/>
                </a:solidFill>
                <a:latin typeface="Arial" pitchFamily="34" charset="0"/>
                <a:cs typeface="Arial" pitchFamily="34" charset="0"/>
              </a:rPr>
              <a:t>Requires compatible reception devices</a:t>
            </a:r>
          </a:p>
          <a:p>
            <a:pPr marL="457200" indent="-457200" algn="just">
              <a:spcBef>
                <a:spcPct val="20000"/>
              </a:spcBef>
              <a:defRPr/>
            </a:pPr>
            <a:endParaRPr lang="en-IE" sz="1200" kern="0" dirty="0">
              <a:solidFill>
                <a:srgbClr val="5E5E8E"/>
              </a:solidFill>
              <a:latin typeface="Arial" pitchFamily="34" charset="0"/>
              <a:cs typeface="Arial" pitchFamily="34" charset="0"/>
            </a:endParaRPr>
          </a:p>
          <a:p>
            <a:pPr marL="457200" indent="-457200" algn="just">
              <a:spcBef>
                <a:spcPct val="20000"/>
              </a:spcBef>
              <a:defRPr/>
            </a:pPr>
            <a:r>
              <a:rPr lang="en-IE" sz="1200" kern="0" dirty="0">
                <a:solidFill>
                  <a:srgbClr val="5E5E8E"/>
                </a:solidFill>
                <a:latin typeface="Arial" pitchFamily="34" charset="0"/>
                <a:cs typeface="Arial" pitchFamily="34" charset="0"/>
              </a:rPr>
              <a:t>More see </a:t>
            </a:r>
            <a:r>
              <a:rPr lang="en-IE" sz="1200" kern="0" dirty="0">
                <a:solidFill>
                  <a:srgbClr val="5E5E8E"/>
                </a:solidFill>
                <a:latin typeface="Arial" pitchFamily="34" charset="0"/>
                <a:cs typeface="Arial" pitchFamily="34" charset="0"/>
                <a:hlinkClick r:id="rId2"/>
              </a:rPr>
              <a:t>http://www.eumetsat.int/website/home/DataNewsletter/EUMETCast/DAT_2043191.html</a:t>
            </a:r>
            <a:r>
              <a:rPr lang="en-IE" sz="1200" kern="0" dirty="0">
                <a:solidFill>
                  <a:srgbClr val="5E5E8E"/>
                </a:solidFill>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0A8E0D59-49AB-4994-A292-0829235E9955}" type="slidenum">
              <a:rPr lang="en-GB"/>
              <a:pPr/>
              <a:t>12</a:t>
            </a:fld>
            <a:endParaRPr lang="en-GB"/>
          </a:p>
        </p:txBody>
      </p:sp>
      <p:sp>
        <p:nvSpPr>
          <p:cNvPr id="28675" name="Rectangle 16"/>
          <p:cNvSpPr>
            <a:spLocks noGrp="1" noChangeArrowheads="1"/>
          </p:cNvSpPr>
          <p:nvPr>
            <p:ph type="title"/>
          </p:nvPr>
        </p:nvSpPr>
        <p:spPr/>
        <p:txBody>
          <a:bodyPr/>
          <a:lstStyle/>
          <a:p>
            <a:pPr marL="179388"/>
            <a:r>
              <a:rPr lang="en-IE" smtClean="0">
                <a:latin typeface="Arial" charset="0"/>
                <a:cs typeface="Arial" charset="0"/>
              </a:rPr>
              <a:t>Basic Service</a:t>
            </a:r>
            <a:endParaRPr lang="en-US"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914400" lvl="1" indent="-457200" algn="just">
              <a:spcBef>
                <a:spcPct val="20000"/>
              </a:spcBef>
              <a:buFontTx/>
              <a:buChar char="•"/>
              <a:defRPr/>
            </a:pPr>
            <a:endParaRPr lang="en-GB"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The Basic Service will provide the same availability as the current DVB-S service, assuming the existing antennas are being </a:t>
            </a:r>
            <a:r>
              <a:rPr lang="en-IE" sz="2200" kern="0" dirty="0" smtClean="0">
                <a:solidFill>
                  <a:srgbClr val="5E5E8E"/>
                </a:solidFill>
                <a:latin typeface="Century Gothic" pitchFamily="34" charset="0"/>
              </a:rPr>
              <a:t>used;</a:t>
            </a:r>
            <a:endParaRPr lang="en-IE"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Data rates up to 50 Mbps on one transponder are </a:t>
            </a:r>
            <a:r>
              <a:rPr lang="en-IE" sz="2200" kern="0" dirty="0" smtClean="0">
                <a:solidFill>
                  <a:srgbClr val="5E5E8E"/>
                </a:solidFill>
                <a:latin typeface="Century Gothic" pitchFamily="34" charset="0"/>
              </a:rPr>
              <a:t>possible;</a:t>
            </a:r>
            <a:endParaRPr lang="en-IE"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Continuation of the current </a:t>
            </a:r>
            <a:r>
              <a:rPr lang="en-IE" sz="2200" kern="0" dirty="0" err="1">
                <a:solidFill>
                  <a:srgbClr val="5E5E8E"/>
                </a:solidFill>
                <a:latin typeface="Century Gothic" pitchFamily="34" charset="0"/>
              </a:rPr>
              <a:t>EUMETCast</a:t>
            </a:r>
            <a:r>
              <a:rPr lang="en-IE" sz="2200" kern="0" dirty="0">
                <a:solidFill>
                  <a:srgbClr val="5E5E8E"/>
                </a:solidFill>
                <a:latin typeface="Century Gothic" pitchFamily="34" charset="0"/>
              </a:rPr>
              <a:t> Europe </a:t>
            </a:r>
            <a:r>
              <a:rPr lang="en-IE" sz="2200" kern="0" dirty="0" smtClean="0">
                <a:solidFill>
                  <a:srgbClr val="5E5E8E"/>
                </a:solidFill>
                <a:latin typeface="Century Gothic" pitchFamily="34" charset="0"/>
              </a:rPr>
              <a:t>Service; </a:t>
            </a:r>
            <a:endParaRPr lang="en-IE"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All current services will be contained in the Basic Service </a:t>
            </a:r>
            <a:r>
              <a:rPr lang="en-IE" sz="2200" kern="0" dirty="0" smtClean="0">
                <a:solidFill>
                  <a:srgbClr val="5E5E8E"/>
                </a:solidFill>
                <a:latin typeface="Century Gothic" pitchFamily="34" charset="0"/>
              </a:rPr>
              <a:t>1:1;</a:t>
            </a:r>
            <a:endParaRPr lang="en-IE"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The DVB reception device must be replaced with a compatible DVB-S2 device. For further information see the DVB-S2 Devices section </a:t>
            </a:r>
            <a:r>
              <a:rPr lang="en-IE" sz="2200" kern="0" dirty="0" smtClean="0">
                <a:solidFill>
                  <a:srgbClr val="5E5E8E"/>
                </a:solidFill>
                <a:latin typeface="Century Gothic" pitchFamily="34" charset="0"/>
              </a:rPr>
              <a:t>below;</a:t>
            </a:r>
            <a:endParaRPr lang="en-IE"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Existing Antenna size recommendations still </a:t>
            </a:r>
            <a:r>
              <a:rPr lang="en-IE" sz="2200" kern="0" dirty="0" smtClean="0">
                <a:solidFill>
                  <a:srgbClr val="5E5E8E"/>
                </a:solidFill>
                <a:latin typeface="Century Gothic" pitchFamily="34" charset="0"/>
              </a:rPr>
              <a:t>valid, see</a:t>
            </a:r>
            <a:r>
              <a:rPr lang="en-IE" sz="2200" kern="0" dirty="0">
                <a:solidFill>
                  <a:srgbClr val="5E5E8E"/>
                </a:solidFill>
                <a:latin typeface="Century Gothic" pitchFamily="34" charset="0"/>
              </a:rPr>
              <a:t> </a:t>
            </a:r>
            <a:r>
              <a:rPr lang="en-IE" sz="2200" kern="0" dirty="0" smtClean="0">
                <a:solidFill>
                  <a:srgbClr val="5E5E8E"/>
                </a:solidFill>
                <a:latin typeface="Century Gothic" pitchFamily="34" charset="0"/>
              </a:rPr>
              <a:t>below</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94A7EE16-B6A8-4C1C-AB89-C64350FD9E3C}" type="slidenum">
              <a:rPr lang="en-GB"/>
              <a:pPr/>
              <a:t>13</a:t>
            </a:fld>
            <a:endParaRPr lang="en-GB"/>
          </a:p>
        </p:txBody>
      </p:sp>
      <p:sp>
        <p:nvSpPr>
          <p:cNvPr id="29699" name="Rectangle 16"/>
          <p:cNvSpPr>
            <a:spLocks noGrp="1" noChangeArrowheads="1"/>
          </p:cNvSpPr>
          <p:nvPr>
            <p:ph type="title"/>
          </p:nvPr>
        </p:nvSpPr>
        <p:spPr/>
        <p:txBody>
          <a:bodyPr/>
          <a:lstStyle/>
          <a:p>
            <a:pPr marL="179388"/>
            <a:r>
              <a:rPr lang="en-IE" smtClean="0">
                <a:latin typeface="Arial" charset="0"/>
                <a:cs typeface="Arial" charset="0"/>
              </a:rPr>
              <a:t>High Volume Service</a:t>
            </a:r>
            <a:endParaRPr lang="en-US"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914400" lvl="1" indent="-457200" algn="just">
              <a:spcBef>
                <a:spcPct val="20000"/>
              </a:spcBef>
              <a:buFontTx/>
              <a:buChar char="•"/>
              <a:defRPr/>
            </a:pPr>
            <a:endParaRPr lang="en-GB"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The High Volume Service is optimised for higher data rates up to 80 Mbps per </a:t>
            </a:r>
            <a:r>
              <a:rPr lang="en-IE" sz="2200" kern="0" dirty="0" smtClean="0">
                <a:solidFill>
                  <a:srgbClr val="5E5E8E"/>
                </a:solidFill>
                <a:latin typeface="Century Gothic" pitchFamily="34" charset="0"/>
              </a:rPr>
              <a:t>transponder; </a:t>
            </a:r>
            <a:endParaRPr lang="en-IE"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Availability of 99.98% (average over a year) requires larger antenna sizes (factor 1.8) compared to the Basic </a:t>
            </a:r>
            <a:r>
              <a:rPr lang="en-IE" sz="2200" kern="0" dirty="0" smtClean="0">
                <a:solidFill>
                  <a:srgbClr val="5E5E8E"/>
                </a:solidFill>
                <a:latin typeface="Century Gothic" pitchFamily="34" charset="0"/>
              </a:rPr>
              <a:t>Service; </a:t>
            </a:r>
            <a:endParaRPr lang="en-IE"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Users keeping the </a:t>
            </a:r>
            <a:r>
              <a:rPr lang="en-IE" sz="2200" kern="0" dirty="0" smtClean="0">
                <a:solidFill>
                  <a:srgbClr val="5E5E8E"/>
                </a:solidFill>
                <a:latin typeface="Century Gothic" pitchFamily="34" charset="0"/>
              </a:rPr>
              <a:t>recommended Basic </a:t>
            </a:r>
            <a:r>
              <a:rPr lang="en-IE" sz="2200" kern="0" dirty="0">
                <a:solidFill>
                  <a:srgbClr val="5E5E8E"/>
                </a:solidFill>
                <a:latin typeface="Century Gothic" pitchFamily="34" charset="0"/>
              </a:rPr>
              <a:t>Service antenna sizes will still be able to receive the High Volume Service, but at a reduced availability, e.g. they will have less rain </a:t>
            </a:r>
            <a:r>
              <a:rPr lang="en-IE" sz="2200" kern="0" dirty="0" smtClean="0">
                <a:solidFill>
                  <a:srgbClr val="5E5E8E"/>
                </a:solidFill>
                <a:latin typeface="Century Gothic" pitchFamily="34" charset="0"/>
              </a:rPr>
              <a:t>margin;</a:t>
            </a:r>
            <a:endParaRPr lang="en-IE" sz="2200" kern="0" dirty="0">
              <a:solidFill>
                <a:srgbClr val="5E5E8E"/>
              </a:solidFill>
              <a:latin typeface="Century Gothic" pitchFamily="34" charset="0"/>
            </a:endParaRPr>
          </a:p>
          <a:p>
            <a:pPr marL="457200" indent="-457200" algn="just">
              <a:spcBef>
                <a:spcPct val="20000"/>
              </a:spcBef>
              <a:buFontTx/>
              <a:buChar char="•"/>
              <a:defRPr/>
            </a:pPr>
            <a:r>
              <a:rPr lang="en-IE" sz="2200" kern="0" dirty="0" smtClean="0">
                <a:solidFill>
                  <a:srgbClr val="5E5E8E"/>
                </a:solidFill>
                <a:latin typeface="Century Gothic" pitchFamily="34" charset="0"/>
              </a:rPr>
              <a:t>Service </a:t>
            </a:r>
            <a:r>
              <a:rPr lang="en-IE" sz="2200" kern="0" dirty="0">
                <a:solidFill>
                  <a:srgbClr val="5E5E8E"/>
                </a:solidFill>
                <a:latin typeface="Century Gothic" pitchFamily="34" charset="0"/>
              </a:rPr>
              <a:t>may start already in 2015 with Copernicus Sentinel 3 data or other 3</a:t>
            </a:r>
            <a:r>
              <a:rPr lang="en-IE" sz="2200" kern="0" baseline="30000" dirty="0">
                <a:solidFill>
                  <a:srgbClr val="5E5E8E"/>
                </a:solidFill>
                <a:latin typeface="Century Gothic" pitchFamily="34" charset="0"/>
              </a:rPr>
              <a:t>rd</a:t>
            </a:r>
            <a:r>
              <a:rPr lang="en-IE" sz="2200" kern="0" dirty="0">
                <a:solidFill>
                  <a:srgbClr val="5E5E8E"/>
                </a:solidFill>
                <a:latin typeface="Century Gothic" pitchFamily="34" charset="0"/>
              </a:rPr>
              <a:t> party </a:t>
            </a:r>
            <a:r>
              <a:rPr lang="en-IE" sz="2200" kern="0" dirty="0" smtClean="0">
                <a:solidFill>
                  <a:srgbClr val="5E5E8E"/>
                </a:solidFill>
                <a:latin typeface="Century Gothic" pitchFamily="34" charset="0"/>
              </a:rPr>
              <a:t>data;</a:t>
            </a:r>
          </a:p>
          <a:p>
            <a:pPr marL="457200" indent="-457200" algn="just">
              <a:spcBef>
                <a:spcPct val="20000"/>
              </a:spcBef>
              <a:buFontTx/>
              <a:buChar char="•"/>
              <a:defRPr/>
            </a:pPr>
            <a:r>
              <a:rPr lang="en-IE" sz="2200" kern="0" dirty="0" smtClean="0">
                <a:solidFill>
                  <a:srgbClr val="5E5E8E"/>
                </a:solidFill>
                <a:latin typeface="Century Gothic" pitchFamily="34" charset="0"/>
              </a:rPr>
              <a:t>An antenna size plot over the footprint is available, see below</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152FBC9C-22B9-42B7-BD76-DEEF925899FC}" type="slidenum">
              <a:rPr lang="en-GB"/>
              <a:pPr/>
              <a:t>14</a:t>
            </a:fld>
            <a:endParaRPr lang="en-GB"/>
          </a:p>
        </p:txBody>
      </p:sp>
      <p:sp>
        <p:nvSpPr>
          <p:cNvPr id="30723" name="Rectangle 16"/>
          <p:cNvSpPr>
            <a:spLocks noGrp="1" noChangeArrowheads="1"/>
          </p:cNvSpPr>
          <p:nvPr>
            <p:ph type="title"/>
          </p:nvPr>
        </p:nvSpPr>
        <p:spPr/>
        <p:txBody>
          <a:bodyPr/>
          <a:lstStyle/>
          <a:p>
            <a:pPr marL="179388"/>
            <a:r>
              <a:rPr lang="en-GB" dirty="0" smtClean="0">
                <a:latin typeface="Arial" charset="0"/>
                <a:cs typeface="Arial" charset="0"/>
              </a:rPr>
              <a:t>Antenna size plots</a:t>
            </a:r>
            <a:endParaRPr lang="en-US" dirty="0"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endParaRPr lang="en-IE" sz="2000" dirty="0" smtClean="0">
              <a:hlinkClick r:id="rId2" action="ppaction://hlinkfile"/>
            </a:endParaRPr>
          </a:p>
          <a:p>
            <a:endParaRPr lang="en-IE" sz="2000" dirty="0" smtClean="0">
              <a:hlinkClick r:id="rId2" action="ppaction://hlinkfile"/>
            </a:endParaRPr>
          </a:p>
          <a:p>
            <a:r>
              <a:rPr lang="en-IE" sz="2000" dirty="0" smtClean="0">
                <a:hlinkClick r:id="rId2" action="ppaction://hlinkfile"/>
              </a:rPr>
              <a:t>Antenna Sizes and Availability for the Basic Service (8PSK3/5) and the High Volume Service (16APSK2/3)</a:t>
            </a:r>
            <a:endParaRPr lang="en-IE" sz="2000" dirty="0" smtClean="0"/>
          </a:p>
          <a:p>
            <a:endParaRPr lang="en-IE" sz="2000" dirty="0" smtClean="0"/>
          </a:p>
          <a:p>
            <a:pPr marL="457200" indent="-457200" algn="just">
              <a:spcBef>
                <a:spcPct val="20000"/>
              </a:spcBef>
              <a:buFontTx/>
              <a:buChar char="•"/>
              <a:defRPr/>
            </a:pPr>
            <a:r>
              <a:rPr lang="en-GB" sz="1200" kern="0" dirty="0" smtClean="0">
                <a:solidFill>
                  <a:srgbClr val="5E5E8E"/>
                </a:solidFill>
                <a:latin typeface="Century Gothic" pitchFamily="34" charset="0"/>
                <a:hlinkClick r:id="rId2"/>
              </a:rPr>
              <a:t>http://www.eumetsat.int/website/wcm/idc/idcplg?IdcService=GET_FILE&amp;dDocName=PDF_EUMETCAST_E10A_ANTENNA&amp;RevisionSelectionMethod=LatestReleased&amp;Rendition=Web</a:t>
            </a:r>
            <a:endParaRPr lang="en-GB" sz="1200" kern="0" dirty="0">
              <a:solidFill>
                <a:srgbClr val="5E5E8E"/>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152FBC9C-22B9-42B7-BD76-DEEF925899FC}" type="slidenum">
              <a:rPr lang="en-GB"/>
              <a:pPr/>
              <a:t>15</a:t>
            </a:fld>
            <a:endParaRPr lang="en-GB"/>
          </a:p>
        </p:txBody>
      </p:sp>
      <p:sp>
        <p:nvSpPr>
          <p:cNvPr id="30723" name="Rectangle 16"/>
          <p:cNvSpPr>
            <a:spLocks noGrp="1" noChangeArrowheads="1"/>
          </p:cNvSpPr>
          <p:nvPr>
            <p:ph type="title"/>
          </p:nvPr>
        </p:nvSpPr>
        <p:spPr/>
        <p:txBody>
          <a:bodyPr/>
          <a:lstStyle/>
          <a:p>
            <a:pPr marL="179388"/>
            <a:r>
              <a:rPr lang="en-GB" dirty="0" smtClean="0">
                <a:latin typeface="Arial" charset="0"/>
                <a:cs typeface="Arial" charset="0"/>
              </a:rPr>
              <a:t>DVB-S2 VCM</a:t>
            </a:r>
            <a:endParaRPr lang="en-US" dirty="0"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457200" indent="-457200" algn="just">
              <a:spcBef>
                <a:spcPct val="20000"/>
              </a:spcBef>
              <a:buFontTx/>
              <a:buChar char="•"/>
              <a:defRPr/>
            </a:pPr>
            <a:r>
              <a:rPr lang="en-GB" sz="2200" kern="0" dirty="0">
                <a:solidFill>
                  <a:srgbClr val="5E5E8E"/>
                </a:solidFill>
                <a:latin typeface="Century Gothic" pitchFamily="34" charset="0"/>
              </a:rPr>
              <a:t>VCM (Variable Coding and Modulation) consists of switching between different MODCODs down to packet level;</a:t>
            </a:r>
          </a:p>
          <a:p>
            <a:pPr marL="457200" indent="-457200" algn="just">
              <a:spcBef>
                <a:spcPct val="20000"/>
              </a:spcBef>
              <a:buFontTx/>
              <a:buChar char="•"/>
              <a:defRPr/>
            </a:pPr>
            <a:r>
              <a:rPr lang="en-IE" sz="2200" kern="0" dirty="0">
                <a:solidFill>
                  <a:srgbClr val="5E5E8E"/>
                </a:solidFill>
                <a:latin typeface="Century Gothic" pitchFamily="34" charset="0"/>
              </a:rPr>
              <a:t>VCM allows support for multiple MODCODs within the same carrier. This means that both the High Volume and the Basic Services (described above) can be transmitted simultaneously on the same carrier without interfering with each </a:t>
            </a:r>
            <a:r>
              <a:rPr lang="en-IE" sz="2200" kern="0" dirty="0" smtClean="0">
                <a:solidFill>
                  <a:srgbClr val="5E5E8E"/>
                </a:solidFill>
                <a:latin typeface="Century Gothic" pitchFamily="34" charset="0"/>
              </a:rPr>
              <a:t>other;</a:t>
            </a:r>
            <a:endParaRPr lang="en-IE" sz="2200" kern="0" dirty="0">
              <a:solidFill>
                <a:srgbClr val="5E5E8E"/>
              </a:solidFill>
              <a:latin typeface="Century Gothic" pitchFamily="34" charset="0"/>
            </a:endParaRPr>
          </a:p>
          <a:p>
            <a:pPr marL="457200" indent="-457200" algn="just">
              <a:spcBef>
                <a:spcPct val="20000"/>
              </a:spcBef>
              <a:buFontTx/>
              <a:buChar char="•"/>
              <a:defRPr/>
            </a:pPr>
            <a:r>
              <a:rPr lang="en-GB" sz="2200" kern="0" dirty="0">
                <a:solidFill>
                  <a:srgbClr val="5E5E8E"/>
                </a:solidFill>
                <a:latin typeface="Century Gothic" pitchFamily="34" charset="0"/>
              </a:rPr>
              <a:t>The reception system will only see the MODCOD with positive link margin, i.e. under bad weather conditions the basic service will be available longer than the High Volume Service as the link degrades;</a:t>
            </a:r>
          </a:p>
          <a:p>
            <a:pPr marL="457200" indent="-457200" algn="just">
              <a:spcBef>
                <a:spcPct val="20000"/>
              </a:spcBef>
              <a:buFontTx/>
              <a:buChar char="•"/>
              <a:defRPr/>
            </a:pPr>
            <a:r>
              <a:rPr lang="en-IE" sz="2200" kern="0" dirty="0">
                <a:solidFill>
                  <a:srgbClr val="5E5E8E"/>
                </a:solidFill>
                <a:latin typeface="Century Gothic" pitchFamily="34" charset="0"/>
              </a:rPr>
              <a:t>Users with very small antennas can receive the Basic Service, and users with large antennas can receive both </a:t>
            </a:r>
            <a:r>
              <a:rPr lang="en-IE" sz="2200" kern="0" dirty="0" smtClean="0">
                <a:solidFill>
                  <a:srgbClr val="5E5E8E"/>
                </a:solidFill>
                <a:latin typeface="Century Gothic" pitchFamily="34" charset="0"/>
              </a:rPr>
              <a:t>services; </a:t>
            </a:r>
            <a:endParaRPr lang="en-IE" sz="2200" kern="0" dirty="0">
              <a:solidFill>
                <a:srgbClr val="5E5E8E"/>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charset="0"/>
                <a:cs typeface="Arial" charset="0"/>
              </a:rPr>
              <a:t>DVB-S2 VCM - continued</a:t>
            </a:r>
            <a:endParaRPr lang="en-GB" dirty="0"/>
          </a:p>
        </p:txBody>
      </p:sp>
      <p:pic>
        <p:nvPicPr>
          <p:cNvPr id="90114" name="Picture 2"/>
          <p:cNvPicPr>
            <a:picLocks noGrp="1" noChangeAspect="1" noChangeArrowheads="1"/>
          </p:cNvPicPr>
          <p:nvPr>
            <p:ph idx="1"/>
          </p:nvPr>
        </p:nvPicPr>
        <p:blipFill>
          <a:blip r:embed="rId2" cstate="print"/>
          <a:srcRect/>
          <a:stretch>
            <a:fillRect/>
          </a:stretch>
        </p:blipFill>
        <p:spPr bwMode="auto">
          <a:xfrm>
            <a:off x="599281" y="1144588"/>
            <a:ext cx="8667750" cy="2857500"/>
          </a:xfrm>
          <a:prstGeom prst="rect">
            <a:avLst/>
          </a:prstGeom>
          <a:noFill/>
          <a:ln w="9525" cap="flat" cmpd="sng" algn="ctr">
            <a:noFill/>
            <a:prstDash val="solid"/>
            <a:miter lim="800000"/>
            <a:headEnd/>
            <a:tailEnd/>
          </a:ln>
        </p:spPr>
      </p:pic>
      <p:sp>
        <p:nvSpPr>
          <p:cNvPr id="4" name="Rectangle 3"/>
          <p:cNvSpPr txBox="1">
            <a:spLocks noChangeArrowheads="1"/>
          </p:cNvSpPr>
          <p:nvPr/>
        </p:nvSpPr>
        <p:spPr bwMode="auto">
          <a:xfrm>
            <a:off x="452438" y="4448175"/>
            <a:ext cx="8991600" cy="1298575"/>
          </a:xfrm>
          <a:prstGeom prst="rect">
            <a:avLst/>
          </a:prstGeom>
          <a:noFill/>
          <a:ln w="9525">
            <a:noFill/>
            <a:miter lim="800000"/>
            <a:headEnd/>
            <a:tailEnd/>
          </a:ln>
        </p:spPr>
        <p:txBody>
          <a:bodyPr/>
          <a:lstStyle/>
          <a:p>
            <a:pPr marL="457200" indent="-457200" algn="just">
              <a:spcBef>
                <a:spcPts val="0"/>
              </a:spcBef>
              <a:defRPr/>
            </a:pPr>
            <a:r>
              <a:rPr lang="en-GB" sz="1800" kern="0" dirty="0" smtClean="0">
                <a:solidFill>
                  <a:srgbClr val="5E5E8E"/>
                </a:solidFill>
                <a:latin typeface="Arial" pitchFamily="34" charset="0"/>
                <a:cs typeface="Arial" pitchFamily="34" charset="0"/>
              </a:rPr>
              <a:t>More technical info about the benefits and features of DVB-S2:</a:t>
            </a:r>
          </a:p>
          <a:p>
            <a:pPr marL="457200" indent="-457200" algn="just">
              <a:spcBef>
                <a:spcPts val="0"/>
              </a:spcBef>
              <a:defRPr/>
            </a:pPr>
            <a:endParaRPr lang="en-GB" sz="1800" kern="0" dirty="0" smtClean="0">
              <a:solidFill>
                <a:srgbClr val="5E5E8E"/>
              </a:solidFill>
              <a:latin typeface="Arial" pitchFamily="34" charset="0"/>
              <a:cs typeface="Arial" pitchFamily="34" charset="0"/>
            </a:endParaRPr>
          </a:p>
          <a:p>
            <a:pPr marL="457200" indent="-457200" algn="just">
              <a:spcBef>
                <a:spcPts val="0"/>
              </a:spcBef>
              <a:defRPr/>
            </a:pPr>
            <a:r>
              <a:rPr lang="en-GB" sz="1200" kern="0" dirty="0" smtClean="0">
                <a:solidFill>
                  <a:srgbClr val="5E5E8E"/>
                </a:solidFill>
                <a:latin typeface="Arial" pitchFamily="34" charset="0"/>
                <a:cs typeface="Arial" pitchFamily="34" charset="0"/>
                <a:hlinkClick r:id="rId3"/>
              </a:rPr>
              <a:t>http://www.incospec.com/resources/downloads/CTID2010/Files/DVB-S2%20at%20Incospec%20Seminar.pdf</a:t>
            </a:r>
            <a:endParaRPr lang="en-GB" sz="1200" kern="0" dirty="0" smtClean="0">
              <a:solidFill>
                <a:srgbClr val="5E5E8E"/>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CDFC761A-41E2-4420-B87B-365832D47AFF}" type="slidenum">
              <a:rPr lang="en-GB"/>
              <a:pPr/>
              <a:t>17</a:t>
            </a:fld>
            <a:endParaRPr lang="en-GB"/>
          </a:p>
        </p:txBody>
      </p:sp>
      <p:sp>
        <p:nvSpPr>
          <p:cNvPr id="48131" name="Rectangle 16"/>
          <p:cNvSpPr>
            <a:spLocks noGrp="1" noChangeArrowheads="1"/>
          </p:cNvSpPr>
          <p:nvPr>
            <p:ph type="title"/>
          </p:nvPr>
        </p:nvSpPr>
        <p:spPr/>
        <p:txBody>
          <a:bodyPr/>
          <a:lstStyle/>
          <a:p>
            <a:pPr marL="179388"/>
            <a:r>
              <a:rPr lang="en-GB" smtClean="0">
                <a:latin typeface="Arial" charset="0"/>
                <a:cs typeface="Arial" charset="0"/>
              </a:rPr>
              <a:t>Reception Devices Generic Requirements</a:t>
            </a:r>
            <a:endParaRPr lang="en-US"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1277938"/>
            <a:ext cx="8991600" cy="4478337"/>
          </a:xfrm>
          <a:prstGeom prst="rect">
            <a:avLst/>
          </a:prstGeom>
          <a:noFill/>
          <a:ln w="9525">
            <a:noFill/>
            <a:miter lim="800000"/>
            <a:headEnd/>
            <a:tailEnd/>
          </a:ln>
        </p:spPr>
        <p:txBody>
          <a:bodyPr/>
          <a:lstStyle/>
          <a:p>
            <a:pPr marL="457200" indent="-457200" algn="just">
              <a:spcBef>
                <a:spcPct val="20000"/>
              </a:spcBef>
              <a:buFontTx/>
              <a:buChar char="•"/>
              <a:defRPr/>
            </a:pPr>
            <a:r>
              <a:rPr lang="en-IE" sz="2200" kern="0" dirty="0">
                <a:solidFill>
                  <a:srgbClr val="5E5E8E"/>
                </a:solidFill>
                <a:latin typeface="Century Gothic" pitchFamily="34" charset="0"/>
              </a:rPr>
              <a:t>Standard: </a:t>
            </a:r>
            <a:r>
              <a:rPr lang="en-IE" sz="2200" kern="0" dirty="0" smtClean="0">
                <a:solidFill>
                  <a:srgbClr val="5E5E8E"/>
                </a:solidFill>
                <a:latin typeface="Century Gothic" pitchFamily="34" charset="0"/>
              </a:rPr>
              <a:t>DVB-S2;</a:t>
            </a:r>
            <a:endParaRPr lang="en-IE"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Symbol Rate: up to 33 </a:t>
            </a:r>
            <a:r>
              <a:rPr lang="en-IE" sz="2200" kern="0" dirty="0" err="1" smtClean="0">
                <a:solidFill>
                  <a:srgbClr val="5E5E8E"/>
                </a:solidFill>
                <a:latin typeface="Century Gothic" pitchFamily="34" charset="0"/>
              </a:rPr>
              <a:t>MSps</a:t>
            </a:r>
            <a:r>
              <a:rPr lang="en-IE" sz="2200" kern="0" dirty="0" smtClean="0">
                <a:solidFill>
                  <a:srgbClr val="5E5E8E"/>
                </a:solidFill>
                <a:latin typeface="Century Gothic" pitchFamily="34" charset="0"/>
              </a:rPr>
              <a:t>;</a:t>
            </a:r>
            <a:endParaRPr lang="en-IE"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Support for QPSK, 8PSK &amp; 16APSK including all defined FEC codes for these </a:t>
            </a:r>
            <a:r>
              <a:rPr lang="en-IE" sz="2200" kern="0" dirty="0" smtClean="0">
                <a:solidFill>
                  <a:srgbClr val="5E5E8E"/>
                </a:solidFill>
                <a:latin typeface="Century Gothic" pitchFamily="34" charset="0"/>
              </a:rPr>
              <a:t>modulations;</a:t>
            </a:r>
            <a:endParaRPr lang="en-IE"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Support for VCM, Multiple Transport Streams, MPE </a:t>
            </a:r>
            <a:r>
              <a:rPr lang="en-IE" sz="2200" kern="0" dirty="0" smtClean="0">
                <a:solidFill>
                  <a:srgbClr val="5E5E8E"/>
                </a:solidFill>
                <a:latin typeface="Century Gothic" pitchFamily="34" charset="0"/>
              </a:rPr>
              <a:t>encapsulation;</a:t>
            </a:r>
            <a:endParaRPr lang="en-IE"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Support for a minimum of </a:t>
            </a:r>
            <a:r>
              <a:rPr lang="en-IE" sz="2200" kern="0" dirty="0" smtClean="0">
                <a:solidFill>
                  <a:srgbClr val="5E5E8E"/>
                </a:solidFill>
                <a:latin typeface="Century Gothic" pitchFamily="34" charset="0"/>
              </a:rPr>
              <a:t>6 </a:t>
            </a:r>
            <a:r>
              <a:rPr lang="en-IE" sz="2200" kern="0" dirty="0">
                <a:solidFill>
                  <a:srgbClr val="5E5E8E"/>
                </a:solidFill>
                <a:latin typeface="Century Gothic" pitchFamily="34" charset="0"/>
              </a:rPr>
              <a:t>PIDs for the Basic Service and a minimum of 4 PIDs for the High Volume </a:t>
            </a:r>
            <a:r>
              <a:rPr lang="en-IE" sz="2200" kern="0" dirty="0" smtClean="0">
                <a:solidFill>
                  <a:srgbClr val="5E5E8E"/>
                </a:solidFill>
                <a:latin typeface="Century Gothic" pitchFamily="34" charset="0"/>
              </a:rPr>
              <a:t>Service, maximum of 8 PIDs for one transponder (both services together);</a:t>
            </a:r>
            <a:endParaRPr lang="en-IE"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A maximum output IP bandwidth of 50Mbit/s for the Basic Service and up to 80Mbit/s for the High Volume Service must be </a:t>
            </a:r>
            <a:r>
              <a:rPr lang="en-IE" sz="2200" kern="0" dirty="0" smtClean="0">
                <a:solidFill>
                  <a:srgbClr val="5E5E8E"/>
                </a:solidFill>
                <a:latin typeface="Century Gothic" pitchFamily="34" charset="0"/>
              </a:rPr>
              <a:t>supported;</a:t>
            </a:r>
            <a:endParaRPr lang="en-IE" sz="2200" kern="0" dirty="0">
              <a:solidFill>
                <a:srgbClr val="5E5E8E"/>
              </a:solidFill>
              <a:latin typeface="Century Gothic" pitchFamily="34" charset="0"/>
            </a:endParaRPr>
          </a:p>
          <a:p>
            <a:pPr marL="457200" indent="-457200" algn="just">
              <a:spcBef>
                <a:spcPct val="20000"/>
              </a:spcBef>
              <a:buFontTx/>
              <a:buChar char="•"/>
              <a:defRPr/>
            </a:pPr>
            <a:endParaRPr lang="en-GB" sz="2200" kern="0" dirty="0">
              <a:solidFill>
                <a:srgbClr val="5E5E8E"/>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6"/>
          <p:cNvSpPr>
            <a:spLocks noGrp="1" noChangeArrowheads="1"/>
          </p:cNvSpPr>
          <p:nvPr>
            <p:ph type="title"/>
          </p:nvPr>
        </p:nvSpPr>
        <p:spPr/>
        <p:txBody>
          <a:bodyPr/>
          <a:lstStyle/>
          <a:p>
            <a:pPr eaLnBrk="1" hangingPunct="1"/>
            <a:r>
              <a:rPr lang="en-GB" dirty="0" err="1" smtClean="0">
                <a:latin typeface="Arial" charset="0"/>
                <a:cs typeface="Arial" charset="0"/>
              </a:rPr>
              <a:t>EUMETCast</a:t>
            </a:r>
            <a:r>
              <a:rPr lang="en-GB" dirty="0" smtClean="0">
                <a:latin typeface="Arial" charset="0"/>
                <a:cs typeface="Arial" charset="0"/>
              </a:rPr>
              <a:t> Europe compatible devices</a:t>
            </a:r>
            <a:endParaRPr lang="en-US" dirty="0" smtClean="0">
              <a:latin typeface="Arial" charset="0"/>
              <a:cs typeface="Arial" charset="0"/>
            </a:endParaRPr>
          </a:p>
        </p:txBody>
      </p:sp>
      <p:sp>
        <p:nvSpPr>
          <p:cNvPr id="32771" name="Slide Number Placeholder 3"/>
          <p:cNvSpPr>
            <a:spLocks noGrp="1"/>
          </p:cNvSpPr>
          <p:nvPr>
            <p:ph type="sldNum" sz="quarter" idx="4294967295"/>
          </p:nvPr>
        </p:nvSpPr>
        <p:spPr bwMode="auto">
          <a:xfrm>
            <a:off x="0" y="6477000"/>
            <a:ext cx="711200" cy="266700"/>
          </a:xfrm>
          <a:prstGeom prst="rect">
            <a:avLst/>
          </a:prstGeom>
          <a:noFill/>
          <a:ln>
            <a:miter lim="800000"/>
            <a:headEnd/>
            <a:tailEnd/>
          </a:ln>
        </p:spPr>
        <p:txBody>
          <a:bodyPr/>
          <a:lstStyle/>
          <a:p>
            <a:r>
              <a:rPr lang="en-GB"/>
              <a:t>Slide: </a:t>
            </a:r>
            <a:fld id="{21007042-80AF-4158-9DE5-B144F8E85E1F}" type="slidenum">
              <a:rPr lang="en-GB"/>
              <a:pPr/>
              <a:t>18</a:t>
            </a:fld>
            <a:endParaRPr lang="en-GB"/>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8"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457200" indent="-457200" algn="just">
              <a:spcBef>
                <a:spcPct val="20000"/>
              </a:spcBef>
              <a:buFontTx/>
              <a:buChar char="•"/>
              <a:defRPr/>
            </a:pPr>
            <a:r>
              <a:rPr lang="en-IE" sz="2200" kern="0" dirty="0" smtClean="0">
                <a:solidFill>
                  <a:srgbClr val="5E5E8E"/>
                </a:solidFill>
                <a:latin typeface="Arial" pitchFamily="34" charset="0"/>
                <a:cs typeface="Arial" pitchFamily="34" charset="0"/>
              </a:rPr>
              <a:t>A compatibility test of DVB-S2 devices was performed using a laboratory environment (Ayecka, </a:t>
            </a:r>
            <a:r>
              <a:rPr lang="en-IE" sz="2200" kern="0" dirty="0" err="1" smtClean="0">
                <a:solidFill>
                  <a:srgbClr val="5E5E8E"/>
                </a:solidFill>
                <a:latin typeface="Arial" pitchFamily="34" charset="0"/>
                <a:cs typeface="Arial" pitchFamily="34" charset="0"/>
              </a:rPr>
              <a:t>NewTec</a:t>
            </a:r>
            <a:r>
              <a:rPr lang="en-IE" sz="2200" kern="0" dirty="0" smtClean="0">
                <a:solidFill>
                  <a:srgbClr val="5E5E8E"/>
                </a:solidFill>
                <a:latin typeface="Arial" pitchFamily="34" charset="0"/>
                <a:cs typeface="Arial" pitchFamily="34" charset="0"/>
              </a:rPr>
              <a:t>, </a:t>
            </a:r>
            <a:r>
              <a:rPr lang="en-IE" sz="2200" kern="0" dirty="0" err="1" smtClean="0">
                <a:solidFill>
                  <a:srgbClr val="5E5E8E"/>
                </a:solidFill>
                <a:latin typeface="Arial" pitchFamily="34" charset="0"/>
                <a:cs typeface="Arial" pitchFamily="34" charset="0"/>
              </a:rPr>
              <a:t>Novra</a:t>
            </a:r>
            <a:r>
              <a:rPr lang="en-IE" sz="2200" kern="0" dirty="0" smtClean="0">
                <a:solidFill>
                  <a:srgbClr val="5E5E8E"/>
                </a:solidFill>
                <a:latin typeface="Arial" pitchFamily="34" charset="0"/>
                <a:cs typeface="Arial" pitchFamily="34" charset="0"/>
              </a:rPr>
              <a:t>, and other);</a:t>
            </a:r>
          </a:p>
          <a:p>
            <a:pPr marL="457200" indent="-457200" algn="just">
              <a:spcBef>
                <a:spcPct val="20000"/>
              </a:spcBef>
              <a:buFontTx/>
              <a:buChar char="•"/>
              <a:defRPr/>
            </a:pPr>
            <a:endParaRPr lang="en-IE" sz="2200" kern="0" dirty="0" smtClean="0">
              <a:solidFill>
                <a:srgbClr val="5E5E8E"/>
              </a:solidFill>
              <a:latin typeface="Arial" pitchFamily="34" charset="0"/>
              <a:cs typeface="Arial" pitchFamily="34" charset="0"/>
            </a:endParaRPr>
          </a:p>
          <a:p>
            <a:pPr marL="457200" indent="-457200" algn="just">
              <a:spcBef>
                <a:spcPct val="20000"/>
              </a:spcBef>
              <a:buFontTx/>
              <a:buChar char="•"/>
              <a:defRPr/>
            </a:pPr>
            <a:r>
              <a:rPr lang="en-IE" sz="2200" kern="0" dirty="0" smtClean="0">
                <a:solidFill>
                  <a:srgbClr val="5E5E8E"/>
                </a:solidFill>
                <a:latin typeface="Arial" pitchFamily="34" charset="0"/>
                <a:cs typeface="Arial" pitchFamily="34" charset="0"/>
              </a:rPr>
              <a:t>Ayecka, </a:t>
            </a:r>
            <a:r>
              <a:rPr lang="en-IE" sz="2200" kern="0" dirty="0" err="1" smtClean="0">
                <a:solidFill>
                  <a:srgbClr val="5E5E8E"/>
                </a:solidFill>
                <a:latin typeface="Arial" pitchFamily="34" charset="0"/>
                <a:cs typeface="Arial" pitchFamily="34" charset="0"/>
              </a:rPr>
              <a:t>NewTec</a:t>
            </a:r>
            <a:r>
              <a:rPr lang="en-IE" sz="2200" kern="0" dirty="0" smtClean="0">
                <a:solidFill>
                  <a:srgbClr val="5E5E8E"/>
                </a:solidFill>
                <a:latin typeface="Arial" pitchFamily="34" charset="0"/>
                <a:cs typeface="Arial" pitchFamily="34" charset="0"/>
              </a:rPr>
              <a:t> and </a:t>
            </a:r>
            <a:r>
              <a:rPr lang="en-IE" sz="2200" kern="0" dirty="0" err="1" smtClean="0">
                <a:solidFill>
                  <a:srgbClr val="5E5E8E"/>
                </a:solidFill>
                <a:latin typeface="Arial" pitchFamily="34" charset="0"/>
                <a:cs typeface="Arial" pitchFamily="34" charset="0"/>
              </a:rPr>
              <a:t>Novra</a:t>
            </a:r>
            <a:r>
              <a:rPr lang="en-IE" sz="2200" kern="0" dirty="0" smtClean="0">
                <a:solidFill>
                  <a:srgbClr val="5E5E8E"/>
                </a:solidFill>
                <a:latin typeface="Arial" pitchFamily="34" charset="0"/>
                <a:cs typeface="Arial" pitchFamily="34" charset="0"/>
              </a:rPr>
              <a:t> devices full compatible with DVB-S and DVB-S2;</a:t>
            </a:r>
          </a:p>
          <a:p>
            <a:pPr marL="457200" indent="-457200" algn="just">
              <a:spcBef>
                <a:spcPct val="20000"/>
              </a:spcBef>
              <a:buFontTx/>
              <a:buChar char="•"/>
              <a:defRPr/>
            </a:pPr>
            <a:r>
              <a:rPr lang="en-IE" sz="2200" kern="0" dirty="0" smtClean="0">
                <a:solidFill>
                  <a:srgbClr val="5E5E8E"/>
                </a:solidFill>
                <a:latin typeface="Arial" pitchFamily="34" charset="0"/>
                <a:cs typeface="Arial" pitchFamily="34" charset="0"/>
              </a:rPr>
              <a:t>All devices ready to simultaneously receive Basic and High Volume Service;</a:t>
            </a:r>
          </a:p>
          <a:p>
            <a:pPr marL="457200" indent="-457200" algn="just">
              <a:spcBef>
                <a:spcPct val="20000"/>
              </a:spcBef>
              <a:buFontTx/>
              <a:buChar char="•"/>
              <a:defRPr/>
            </a:pPr>
            <a:endParaRPr lang="en-IE" sz="2200" kern="0" dirty="0" smtClean="0">
              <a:solidFill>
                <a:srgbClr val="5E5E8E"/>
              </a:solidFill>
              <a:latin typeface="Arial" pitchFamily="34" charset="0"/>
              <a:cs typeface="Arial" pitchFamily="34" charset="0"/>
            </a:endParaRPr>
          </a:p>
          <a:p>
            <a:pPr marL="457200" indent="-457200" algn="just">
              <a:spcBef>
                <a:spcPct val="20000"/>
              </a:spcBef>
              <a:buFontTx/>
              <a:buChar char="•"/>
              <a:defRPr/>
            </a:pPr>
            <a:r>
              <a:rPr lang="en-IE" sz="2200" kern="0" dirty="0" smtClean="0">
                <a:solidFill>
                  <a:srgbClr val="5E5E8E"/>
                </a:solidFill>
                <a:latin typeface="Arial" pitchFamily="34" charset="0"/>
                <a:cs typeface="Arial" pitchFamily="34" charset="0"/>
              </a:rPr>
              <a:t>Other devices had compatibility problems, which may be resolved once the test signal is available in June;</a:t>
            </a:r>
          </a:p>
          <a:p>
            <a:pPr marL="457200" indent="-457200" algn="just">
              <a:spcBef>
                <a:spcPct val="20000"/>
              </a:spcBef>
              <a:buFontTx/>
              <a:buChar char="•"/>
              <a:defRPr/>
            </a:pPr>
            <a:r>
              <a:rPr lang="en-IE" sz="2200" kern="0" dirty="0" smtClean="0">
                <a:solidFill>
                  <a:srgbClr val="5E5E8E"/>
                </a:solidFill>
                <a:latin typeface="Century Gothic" pitchFamily="34" charset="0"/>
              </a:rPr>
              <a:t>EUMETSAT encourages industry to provide devices which will support the DVB-S2 </a:t>
            </a:r>
            <a:r>
              <a:rPr lang="en-IE" sz="2200" kern="0" dirty="0" err="1" smtClean="0">
                <a:solidFill>
                  <a:srgbClr val="5E5E8E"/>
                </a:solidFill>
                <a:latin typeface="Century Gothic" pitchFamily="34" charset="0"/>
              </a:rPr>
              <a:t>EUMETCast</a:t>
            </a:r>
            <a:r>
              <a:rPr lang="en-IE" sz="2200" kern="0" dirty="0" smtClean="0">
                <a:solidFill>
                  <a:srgbClr val="5E5E8E"/>
                </a:solidFill>
                <a:latin typeface="Century Gothic" pitchFamily="34" charset="0"/>
              </a:rPr>
              <a:t> broadcast system;</a:t>
            </a:r>
          </a:p>
          <a:p>
            <a:pPr marL="457200" indent="-457200" algn="just">
              <a:spcBef>
                <a:spcPct val="20000"/>
              </a:spcBef>
              <a:buFontTx/>
              <a:buChar char="•"/>
              <a:defRPr/>
            </a:pPr>
            <a:endParaRPr lang="en-IE" sz="2200" kern="0" dirty="0" smtClean="0">
              <a:solidFill>
                <a:srgbClr val="5E5E8E"/>
              </a:solidFill>
              <a:latin typeface="Century Gothic" pitchFamily="34" charset="0"/>
            </a:endParaRPr>
          </a:p>
          <a:p>
            <a:pPr marL="457200" indent="-457200" algn="just">
              <a:spcBef>
                <a:spcPct val="20000"/>
              </a:spcBef>
              <a:buFontTx/>
              <a:buChar char="•"/>
              <a:defRPr/>
            </a:pPr>
            <a:endParaRPr lang="en-GB" sz="2200" kern="0" dirty="0" smtClean="0">
              <a:solidFill>
                <a:srgbClr val="5E5E8E"/>
              </a:solidFill>
              <a:latin typeface="Century Gothic" pitchFamily="34" charset="0"/>
            </a:endParaRPr>
          </a:p>
          <a:p>
            <a:pPr marL="457200" indent="-457200" algn="just">
              <a:spcBef>
                <a:spcPct val="20000"/>
              </a:spcBef>
              <a:buFontTx/>
              <a:buChar char="•"/>
              <a:defRPr/>
            </a:pPr>
            <a:endParaRPr lang="en-IE" sz="2200" kern="0" dirty="0" smtClean="0">
              <a:solidFill>
                <a:srgbClr val="5E5E8E"/>
              </a:solidFill>
              <a:latin typeface="Arial" pitchFamily="34" charset="0"/>
              <a:cs typeface="Arial" pitchFamily="34" charset="0"/>
            </a:endParaRPr>
          </a:p>
          <a:p>
            <a:pPr marL="914400" lvl="1" indent="-457200" algn="just">
              <a:spcBef>
                <a:spcPct val="20000"/>
              </a:spcBef>
              <a:buFontTx/>
              <a:buChar char="•"/>
              <a:defRPr/>
            </a:pPr>
            <a:endParaRPr lang="en-GB" sz="2200" kern="0" dirty="0">
              <a:solidFill>
                <a:srgbClr val="5E5E8E"/>
              </a:solidFill>
              <a:latin typeface="Arial" pitchFamily="34" charset="0"/>
              <a:cs typeface="Arial" pitchFamily="34" charset="0"/>
            </a:endParaRPr>
          </a:p>
          <a:p>
            <a:pPr marL="457200" indent="-457200" algn="just">
              <a:spcBef>
                <a:spcPct val="20000"/>
              </a:spcBef>
              <a:buFontTx/>
              <a:buChar char="•"/>
              <a:defRPr/>
            </a:pPr>
            <a:endParaRPr lang="en-GB" sz="2200" kern="0" dirty="0">
              <a:solidFill>
                <a:srgbClr val="5E5E8E"/>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1A2A7E48-D3FE-4427-BA61-0037E7710414}" type="slidenum">
              <a:rPr lang="en-GB"/>
              <a:pPr/>
              <a:t>19</a:t>
            </a:fld>
            <a:endParaRPr lang="en-GB"/>
          </a:p>
        </p:txBody>
      </p:sp>
      <p:sp>
        <p:nvSpPr>
          <p:cNvPr id="49155" name="Rectangle 16"/>
          <p:cNvSpPr>
            <a:spLocks noGrp="1" noChangeArrowheads="1"/>
          </p:cNvSpPr>
          <p:nvPr>
            <p:ph type="title"/>
          </p:nvPr>
        </p:nvSpPr>
        <p:spPr/>
        <p:txBody>
          <a:bodyPr/>
          <a:lstStyle/>
          <a:p>
            <a:pPr marL="179388"/>
            <a:r>
              <a:rPr lang="en-GB" smtClean="0">
                <a:latin typeface="Arial" charset="0"/>
                <a:cs typeface="Arial" charset="0"/>
              </a:rPr>
              <a:t>Recommended Reception Devices</a:t>
            </a:r>
            <a:endParaRPr lang="en-US"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49158" name="Rectangle 28"/>
          <p:cNvSpPr>
            <a:spLocks noChangeArrowheads="1"/>
          </p:cNvSpPr>
          <p:nvPr/>
        </p:nvSpPr>
        <p:spPr bwMode="auto">
          <a:xfrm>
            <a:off x="0" y="0"/>
            <a:ext cx="9906000" cy="0"/>
          </a:xfrm>
          <a:prstGeom prst="rect">
            <a:avLst/>
          </a:prstGeom>
          <a:noFill/>
          <a:ln w="9525" algn="ctr">
            <a:noFill/>
            <a:miter lim="800000"/>
            <a:headEnd/>
            <a:tailEnd/>
          </a:ln>
        </p:spPr>
        <p:txBody>
          <a:bodyPr wrap="none" lIns="36000" tIns="36000" rIns="36000" bIns="36000" anchor="ctr">
            <a:spAutoFit/>
          </a:bodyPr>
          <a:lstStyle/>
          <a:p>
            <a:r>
              <a:rPr lang="en-GB"/>
              <a:t>  </a:t>
            </a:r>
          </a:p>
        </p:txBody>
      </p:sp>
      <p:graphicFrame>
        <p:nvGraphicFramePr>
          <p:cNvPr id="8" name="Table 7"/>
          <p:cNvGraphicFramePr>
            <a:graphicFrameLocks noGrp="1"/>
          </p:cNvGraphicFramePr>
          <p:nvPr/>
        </p:nvGraphicFramePr>
        <p:xfrm>
          <a:off x="1228724" y="1227665"/>
          <a:ext cx="7200900" cy="4001714"/>
        </p:xfrm>
        <a:graphic>
          <a:graphicData uri="http://schemas.openxmlformats.org/drawingml/2006/table">
            <a:tbl>
              <a:tblPr/>
              <a:tblGrid>
                <a:gridCol w="1028700"/>
                <a:gridCol w="1028700"/>
                <a:gridCol w="1028700"/>
                <a:gridCol w="1028700"/>
                <a:gridCol w="1028700"/>
                <a:gridCol w="1028700"/>
                <a:gridCol w="1028700"/>
              </a:tblGrid>
              <a:tr h="77260">
                <a:tc>
                  <a:txBody>
                    <a:bodyPr/>
                    <a:lstStyle/>
                    <a:p>
                      <a:r>
                        <a:rPr lang="en-GB" sz="1200" b="1" dirty="0" smtClean="0"/>
                        <a:t>Company </a:t>
                      </a:r>
                      <a:r>
                        <a:rPr lang="en-GB" sz="1200" b="1" dirty="0"/>
                        <a:t>Name</a:t>
                      </a:r>
                    </a:p>
                  </a:txBody>
                  <a:tcPr marL="43163" marR="43163" marT="21582" marB="21582" anchor="ctr">
                    <a:lnL>
                      <a:noFill/>
                    </a:lnL>
                    <a:lnR>
                      <a:noFill/>
                    </a:lnR>
                    <a:lnT w="12700" cmpd="sng">
                      <a:noFill/>
                      <a:prstDash val="solid"/>
                    </a:lnT>
                    <a:lnB w="12700" cap="flat" cmpd="sng" algn="ctr">
                      <a:solidFill>
                        <a:schemeClr val="tx1"/>
                      </a:solidFill>
                      <a:prstDash val="solid"/>
                      <a:round/>
                      <a:headEnd type="none" w="med" len="med"/>
                      <a:tailEnd type="none" w="med" len="med"/>
                    </a:lnB>
                  </a:tcPr>
                </a:tc>
                <a:tc>
                  <a:txBody>
                    <a:bodyPr/>
                    <a:lstStyle/>
                    <a:p>
                      <a:r>
                        <a:rPr lang="en-GB" sz="1200" b="1" dirty="0"/>
                        <a:t>Model</a:t>
                      </a:r>
                    </a:p>
                  </a:txBody>
                  <a:tcPr marL="43163" marR="43163" marT="21582" marB="21582"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en-GB" sz="1200" b="1" dirty="0"/>
                        <a:t>Type</a:t>
                      </a:r>
                    </a:p>
                  </a:txBody>
                  <a:tcPr marL="43163" marR="43163" marT="21582" marB="21582"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en-GB" sz="1200" b="1"/>
                        <a:t>OS Support</a:t>
                      </a:r>
                    </a:p>
                  </a:txBody>
                  <a:tcPr marL="43163" marR="43163" marT="21582" marB="21582"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en-GB" sz="1200" b="1"/>
                        <a:t>Further information by Company</a:t>
                      </a:r>
                    </a:p>
                  </a:txBody>
                  <a:tcPr marL="43163" marR="43163" marT="21582" marB="21582"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en-GB" sz="1200" b="1"/>
                        <a:t>EUMETCast Setup Information</a:t>
                      </a:r>
                    </a:p>
                  </a:txBody>
                  <a:tcPr marL="43163" marR="43163" marT="21582" marB="21582"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en-GB" sz="1200" b="1" dirty="0"/>
                        <a:t>Used by EUMETSAT</a:t>
                      </a:r>
                    </a:p>
                  </a:txBody>
                  <a:tcPr marL="43163" marR="43163" marT="21582" marB="21582" anchor="ctr">
                    <a:lnL>
                      <a:noFill/>
                    </a:lnL>
                    <a:lnR>
                      <a:noFill/>
                    </a:lnR>
                    <a:lnT>
                      <a:noFill/>
                    </a:lnT>
                    <a:lnB w="12700" cap="flat" cmpd="sng" algn="ctr">
                      <a:solidFill>
                        <a:schemeClr val="tx1"/>
                      </a:solidFill>
                      <a:prstDash val="solid"/>
                      <a:round/>
                      <a:headEnd type="none" w="med" len="med"/>
                      <a:tailEnd type="none" w="med" len="med"/>
                    </a:lnB>
                  </a:tcPr>
                </a:tc>
              </a:tr>
              <a:tr h="820105">
                <a:tc>
                  <a:txBody>
                    <a:bodyPr/>
                    <a:lstStyle/>
                    <a:p>
                      <a:r>
                        <a:rPr lang="en-GB" sz="1200" dirty="0"/>
                        <a:t>Ayecka</a:t>
                      </a:r>
                    </a:p>
                  </a:txBody>
                  <a:tcPr marL="43163" marR="43163" marT="21582" marB="21582"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en-GB" sz="1200" dirty="0"/>
                        <a:t>Ayecka SR1</a:t>
                      </a:r>
                    </a:p>
                  </a:txBody>
                  <a:tcPr marL="43163" marR="43163" marT="21582" marB="21582"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en-GB" sz="1200" dirty="0"/>
                        <a:t>Router/LAN</a:t>
                      </a:r>
                    </a:p>
                  </a:txBody>
                  <a:tcPr marL="43163" marR="43163" marT="21582" marB="21582"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en-GB" sz="1200" dirty="0"/>
                        <a:t>All</a:t>
                      </a:r>
                    </a:p>
                  </a:txBody>
                  <a:tcPr marL="43163" marR="43163" marT="21582" marB="21582"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en-GB" sz="1200">
                          <a:hlinkClick r:id="rId2"/>
                        </a:rPr>
                        <a:t>Ayecka SR1 Satellite Receiver</a:t>
                      </a:r>
                      <a:endParaRPr lang="en-GB" sz="1200"/>
                    </a:p>
                  </a:txBody>
                  <a:tcPr marL="43163" marR="43163" marT="21582" marB="21582"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en-GB" sz="1200">
                          <a:hlinkClick r:id="rId3" action="ppaction://hlinkfile"/>
                        </a:rPr>
                        <a:t>SR1 Setup Guide</a:t>
                      </a:r>
                      <a:endParaRPr lang="en-GB" sz="1200"/>
                    </a:p>
                  </a:txBody>
                  <a:tcPr marL="43163" marR="43163" marT="21582" marB="21582"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en-GB" sz="1200"/>
                        <a:t>yes</a:t>
                      </a:r>
                    </a:p>
                  </a:txBody>
                  <a:tcPr marL="43163" marR="43163" marT="21582" marB="21582" anchor="ctr">
                    <a:lnL>
                      <a:noFill/>
                    </a:lnL>
                    <a:lnR>
                      <a:noFill/>
                    </a:lnR>
                    <a:lnT w="12700" cap="flat" cmpd="sng" algn="ctr">
                      <a:solidFill>
                        <a:schemeClr val="tx1"/>
                      </a:solidFill>
                      <a:prstDash val="solid"/>
                      <a:round/>
                      <a:headEnd type="none" w="med" len="med"/>
                      <a:tailEnd type="none" w="med" len="med"/>
                    </a:lnT>
                    <a:lnB>
                      <a:noFill/>
                    </a:lnB>
                  </a:tcPr>
                </a:tc>
              </a:tr>
              <a:tr h="949595">
                <a:tc>
                  <a:txBody>
                    <a:bodyPr/>
                    <a:lstStyle/>
                    <a:p>
                      <a:r>
                        <a:rPr lang="en-GB" sz="1200" dirty="0" err="1"/>
                        <a:t>Newtec</a:t>
                      </a:r>
                      <a:endParaRPr lang="en-GB" sz="1200" dirty="0"/>
                    </a:p>
                  </a:txBody>
                  <a:tcPr marL="43163" marR="43163" marT="21582" marB="21582" anchor="ctr">
                    <a:lnL>
                      <a:noFill/>
                    </a:lnL>
                    <a:lnR>
                      <a:noFill/>
                    </a:lnR>
                    <a:lnT>
                      <a:noFill/>
                    </a:lnT>
                    <a:lnB>
                      <a:noFill/>
                    </a:lnB>
                  </a:tcPr>
                </a:tc>
                <a:tc>
                  <a:txBody>
                    <a:bodyPr/>
                    <a:lstStyle/>
                    <a:p>
                      <a:r>
                        <a:rPr lang="en-GB" sz="1200"/>
                        <a:t>EL940 IP Satellite Receiver</a:t>
                      </a:r>
                    </a:p>
                  </a:txBody>
                  <a:tcPr marL="43163" marR="43163" marT="21582" marB="21582" anchor="ctr">
                    <a:lnL>
                      <a:noFill/>
                    </a:lnL>
                    <a:lnR>
                      <a:noFill/>
                    </a:lnR>
                    <a:lnT>
                      <a:noFill/>
                    </a:lnT>
                    <a:lnB>
                      <a:noFill/>
                    </a:lnB>
                  </a:tcPr>
                </a:tc>
                <a:tc>
                  <a:txBody>
                    <a:bodyPr/>
                    <a:lstStyle/>
                    <a:p>
                      <a:r>
                        <a:rPr lang="en-GB" sz="1200" dirty="0"/>
                        <a:t>Router/LAN</a:t>
                      </a:r>
                    </a:p>
                  </a:txBody>
                  <a:tcPr marL="43163" marR="43163" marT="21582" marB="21582" anchor="ctr">
                    <a:lnL>
                      <a:noFill/>
                    </a:lnL>
                    <a:lnR>
                      <a:noFill/>
                    </a:lnR>
                    <a:lnT>
                      <a:noFill/>
                    </a:lnT>
                    <a:lnB>
                      <a:noFill/>
                    </a:lnB>
                  </a:tcPr>
                </a:tc>
                <a:tc>
                  <a:txBody>
                    <a:bodyPr/>
                    <a:lstStyle/>
                    <a:p>
                      <a:r>
                        <a:rPr lang="en-GB" sz="1200" dirty="0"/>
                        <a:t>All</a:t>
                      </a:r>
                    </a:p>
                  </a:txBody>
                  <a:tcPr marL="43163" marR="43163" marT="21582" marB="21582" anchor="ctr">
                    <a:lnL>
                      <a:noFill/>
                    </a:lnL>
                    <a:lnR>
                      <a:noFill/>
                    </a:lnR>
                    <a:lnT>
                      <a:noFill/>
                    </a:lnT>
                    <a:lnB>
                      <a:noFill/>
                    </a:lnB>
                  </a:tcPr>
                </a:tc>
                <a:tc>
                  <a:txBody>
                    <a:bodyPr/>
                    <a:lstStyle/>
                    <a:p>
                      <a:r>
                        <a:rPr lang="en-GB" sz="1200" dirty="0" err="1">
                          <a:hlinkClick r:id="rId4"/>
                        </a:rPr>
                        <a:t>Newtec</a:t>
                      </a:r>
                      <a:r>
                        <a:rPr lang="en-GB" sz="1200" dirty="0">
                          <a:hlinkClick r:id="rId4"/>
                        </a:rPr>
                        <a:t> EL940 IP Satellite Receiver</a:t>
                      </a:r>
                      <a:endParaRPr lang="en-GB" sz="1200" dirty="0"/>
                    </a:p>
                  </a:txBody>
                  <a:tcPr marL="43163" marR="43163" marT="21582" marB="21582" anchor="ctr">
                    <a:lnL>
                      <a:noFill/>
                    </a:lnL>
                    <a:lnR>
                      <a:noFill/>
                    </a:lnR>
                    <a:lnT>
                      <a:noFill/>
                    </a:lnT>
                    <a:lnB>
                      <a:noFill/>
                    </a:lnB>
                  </a:tcPr>
                </a:tc>
                <a:tc>
                  <a:txBody>
                    <a:bodyPr/>
                    <a:lstStyle/>
                    <a:p>
                      <a:r>
                        <a:rPr lang="en-GB" sz="1200">
                          <a:hlinkClick r:id="rId5" action="ppaction://hlinkfile"/>
                        </a:rPr>
                        <a:t>EL940 Setup Guide</a:t>
                      </a:r>
                      <a:endParaRPr lang="en-GB" sz="1200"/>
                    </a:p>
                  </a:txBody>
                  <a:tcPr marL="43163" marR="43163" marT="21582" marB="21582" anchor="ctr">
                    <a:lnL>
                      <a:noFill/>
                    </a:lnL>
                    <a:lnR>
                      <a:noFill/>
                    </a:lnR>
                    <a:lnT>
                      <a:noFill/>
                    </a:lnT>
                    <a:lnB>
                      <a:noFill/>
                    </a:lnB>
                  </a:tcPr>
                </a:tc>
                <a:tc>
                  <a:txBody>
                    <a:bodyPr/>
                    <a:lstStyle/>
                    <a:p>
                      <a:r>
                        <a:rPr lang="en-GB" sz="1200"/>
                        <a:t>yes</a:t>
                      </a:r>
                    </a:p>
                  </a:txBody>
                  <a:tcPr marL="43163" marR="43163" marT="21582" marB="21582" anchor="ctr">
                    <a:lnL>
                      <a:noFill/>
                    </a:lnL>
                    <a:lnR>
                      <a:noFill/>
                    </a:lnR>
                    <a:lnT>
                      <a:noFill/>
                    </a:lnT>
                    <a:lnB>
                      <a:noFill/>
                    </a:lnB>
                  </a:tcPr>
                </a:tc>
              </a:tr>
              <a:tr h="820105">
                <a:tc>
                  <a:txBody>
                    <a:bodyPr/>
                    <a:lstStyle/>
                    <a:p>
                      <a:r>
                        <a:rPr lang="en-GB" sz="1200" dirty="0" err="1"/>
                        <a:t>Newtec</a:t>
                      </a:r>
                      <a:endParaRPr lang="en-GB" sz="1200" dirty="0"/>
                    </a:p>
                  </a:txBody>
                  <a:tcPr marL="43163" marR="43163" marT="21582" marB="21582" anchor="ctr">
                    <a:lnL>
                      <a:noFill/>
                    </a:lnL>
                    <a:lnR>
                      <a:noFill/>
                    </a:lnR>
                    <a:lnT>
                      <a:noFill/>
                    </a:lnT>
                    <a:lnB>
                      <a:noFill/>
                    </a:lnB>
                  </a:tcPr>
                </a:tc>
                <a:tc>
                  <a:txBody>
                    <a:bodyPr/>
                    <a:lstStyle/>
                    <a:p>
                      <a:r>
                        <a:rPr lang="en-GB" sz="1200"/>
                        <a:t>MDM6000 (successor of EL940)</a:t>
                      </a:r>
                    </a:p>
                  </a:txBody>
                  <a:tcPr marL="43163" marR="43163" marT="21582" marB="21582" anchor="ctr">
                    <a:lnL>
                      <a:noFill/>
                    </a:lnL>
                    <a:lnR>
                      <a:noFill/>
                    </a:lnR>
                    <a:lnT>
                      <a:noFill/>
                    </a:lnT>
                    <a:lnB>
                      <a:noFill/>
                    </a:lnB>
                  </a:tcPr>
                </a:tc>
                <a:tc>
                  <a:txBody>
                    <a:bodyPr/>
                    <a:lstStyle/>
                    <a:p>
                      <a:r>
                        <a:rPr lang="en-GB" sz="1200" dirty="0"/>
                        <a:t>Router/LAN</a:t>
                      </a:r>
                    </a:p>
                  </a:txBody>
                  <a:tcPr marL="43163" marR="43163" marT="21582" marB="21582" anchor="ctr">
                    <a:lnL>
                      <a:noFill/>
                    </a:lnL>
                    <a:lnR>
                      <a:noFill/>
                    </a:lnR>
                    <a:lnT>
                      <a:noFill/>
                    </a:lnT>
                    <a:lnB>
                      <a:noFill/>
                    </a:lnB>
                  </a:tcPr>
                </a:tc>
                <a:tc>
                  <a:txBody>
                    <a:bodyPr/>
                    <a:lstStyle/>
                    <a:p>
                      <a:r>
                        <a:rPr lang="en-GB" sz="1200"/>
                        <a:t>All</a:t>
                      </a:r>
                    </a:p>
                  </a:txBody>
                  <a:tcPr marL="43163" marR="43163" marT="21582" marB="21582" anchor="ctr">
                    <a:lnL>
                      <a:noFill/>
                    </a:lnL>
                    <a:lnR>
                      <a:noFill/>
                    </a:lnR>
                    <a:lnT>
                      <a:noFill/>
                    </a:lnT>
                    <a:lnB>
                      <a:noFill/>
                    </a:lnB>
                  </a:tcPr>
                </a:tc>
                <a:tc>
                  <a:txBody>
                    <a:bodyPr/>
                    <a:lstStyle/>
                    <a:p>
                      <a:r>
                        <a:rPr lang="en-GB" sz="1200" dirty="0" err="1">
                          <a:hlinkClick r:id="rId6"/>
                        </a:rPr>
                        <a:t>Newtec</a:t>
                      </a:r>
                      <a:r>
                        <a:rPr lang="en-GB" sz="1200" dirty="0">
                          <a:hlinkClick r:id="rId6"/>
                        </a:rPr>
                        <a:t> MDM6000 Satellite Modem</a:t>
                      </a:r>
                      <a:endParaRPr lang="en-GB" sz="1200" dirty="0"/>
                    </a:p>
                  </a:txBody>
                  <a:tcPr marL="43163" marR="43163" marT="21582" marB="21582" anchor="ctr">
                    <a:lnL>
                      <a:noFill/>
                    </a:lnL>
                    <a:lnR>
                      <a:noFill/>
                    </a:lnR>
                    <a:lnT>
                      <a:noFill/>
                    </a:lnT>
                    <a:lnB>
                      <a:noFill/>
                    </a:lnB>
                  </a:tcPr>
                </a:tc>
                <a:tc>
                  <a:txBody>
                    <a:bodyPr/>
                    <a:lstStyle/>
                    <a:p>
                      <a:r>
                        <a:rPr lang="en-GB" sz="1200" dirty="0"/>
                        <a:t>under construction</a:t>
                      </a:r>
                    </a:p>
                  </a:txBody>
                  <a:tcPr marL="43163" marR="43163" marT="21582" marB="21582" anchor="ctr">
                    <a:lnL>
                      <a:noFill/>
                    </a:lnL>
                    <a:lnR>
                      <a:noFill/>
                    </a:lnR>
                    <a:lnT>
                      <a:noFill/>
                    </a:lnT>
                    <a:lnB>
                      <a:noFill/>
                    </a:lnB>
                  </a:tcPr>
                </a:tc>
                <a:tc>
                  <a:txBody>
                    <a:bodyPr/>
                    <a:lstStyle/>
                    <a:p>
                      <a:r>
                        <a:rPr lang="en-GB" sz="1200"/>
                        <a:t>planned</a:t>
                      </a:r>
                    </a:p>
                  </a:txBody>
                  <a:tcPr marL="43163" marR="43163" marT="21582" marB="21582" anchor="ctr">
                    <a:lnL>
                      <a:noFill/>
                    </a:lnL>
                    <a:lnR>
                      <a:noFill/>
                    </a:lnR>
                    <a:lnT>
                      <a:noFill/>
                    </a:lnT>
                    <a:lnB>
                      <a:noFill/>
                    </a:lnB>
                  </a:tcPr>
                </a:tc>
              </a:tr>
              <a:tr h="820105">
                <a:tc>
                  <a:txBody>
                    <a:bodyPr/>
                    <a:lstStyle/>
                    <a:p>
                      <a:r>
                        <a:rPr lang="en-GB" sz="1200" dirty="0" err="1"/>
                        <a:t>Novra</a:t>
                      </a:r>
                      <a:endParaRPr lang="en-GB" sz="1200" dirty="0"/>
                    </a:p>
                  </a:txBody>
                  <a:tcPr marL="43163" marR="43163" marT="21582" marB="21582" anchor="ctr">
                    <a:lnL>
                      <a:noFill/>
                    </a:lnL>
                    <a:lnR>
                      <a:noFill/>
                    </a:lnR>
                    <a:lnT>
                      <a:noFill/>
                    </a:lnT>
                    <a:lnB>
                      <a:noFill/>
                    </a:lnB>
                  </a:tcPr>
                </a:tc>
                <a:tc>
                  <a:txBody>
                    <a:bodyPr/>
                    <a:lstStyle/>
                    <a:p>
                      <a:r>
                        <a:rPr lang="en-GB" sz="1200"/>
                        <a:t>Novra S300E or S300N</a:t>
                      </a:r>
                    </a:p>
                  </a:txBody>
                  <a:tcPr marL="43163" marR="43163" marT="21582" marB="21582" anchor="ctr">
                    <a:lnL>
                      <a:noFill/>
                    </a:lnL>
                    <a:lnR>
                      <a:noFill/>
                    </a:lnR>
                    <a:lnT>
                      <a:noFill/>
                    </a:lnT>
                    <a:lnB>
                      <a:noFill/>
                    </a:lnB>
                  </a:tcPr>
                </a:tc>
                <a:tc>
                  <a:txBody>
                    <a:bodyPr/>
                    <a:lstStyle/>
                    <a:p>
                      <a:r>
                        <a:rPr lang="en-GB" sz="1200"/>
                        <a:t>Router/LAN</a:t>
                      </a:r>
                    </a:p>
                  </a:txBody>
                  <a:tcPr marL="43163" marR="43163" marT="21582" marB="21582" anchor="ctr">
                    <a:lnL>
                      <a:noFill/>
                    </a:lnL>
                    <a:lnR>
                      <a:noFill/>
                    </a:lnR>
                    <a:lnT>
                      <a:noFill/>
                    </a:lnT>
                    <a:lnB>
                      <a:noFill/>
                    </a:lnB>
                  </a:tcPr>
                </a:tc>
                <a:tc>
                  <a:txBody>
                    <a:bodyPr/>
                    <a:lstStyle/>
                    <a:p>
                      <a:r>
                        <a:rPr lang="en-GB" sz="1200"/>
                        <a:t>All</a:t>
                      </a:r>
                    </a:p>
                  </a:txBody>
                  <a:tcPr marL="43163" marR="43163" marT="21582" marB="21582" anchor="ctr">
                    <a:lnL>
                      <a:noFill/>
                    </a:lnL>
                    <a:lnR>
                      <a:noFill/>
                    </a:lnR>
                    <a:lnT>
                      <a:noFill/>
                    </a:lnT>
                    <a:lnB>
                      <a:noFill/>
                    </a:lnB>
                  </a:tcPr>
                </a:tc>
                <a:tc>
                  <a:txBody>
                    <a:bodyPr/>
                    <a:lstStyle/>
                    <a:p>
                      <a:r>
                        <a:rPr lang="en-GB" sz="1200">
                          <a:hlinkClick r:id="rId7"/>
                        </a:rPr>
                        <a:t>Novra S300E Satellite Receiver</a:t>
                      </a:r>
                      <a:endParaRPr lang="en-GB" sz="1200"/>
                    </a:p>
                  </a:txBody>
                  <a:tcPr marL="43163" marR="43163" marT="21582" marB="21582" anchor="ctr">
                    <a:lnL>
                      <a:noFill/>
                    </a:lnL>
                    <a:lnR>
                      <a:noFill/>
                    </a:lnR>
                    <a:lnT>
                      <a:noFill/>
                    </a:lnT>
                    <a:lnB>
                      <a:noFill/>
                    </a:lnB>
                  </a:tcPr>
                </a:tc>
                <a:tc>
                  <a:txBody>
                    <a:bodyPr/>
                    <a:lstStyle/>
                    <a:p>
                      <a:r>
                        <a:rPr lang="en-GB" sz="1200" dirty="0">
                          <a:hlinkClick r:id="rId8" action="ppaction://hlinkfile"/>
                        </a:rPr>
                        <a:t>S300 Setup Guide</a:t>
                      </a:r>
                      <a:endParaRPr lang="en-GB" sz="1200" dirty="0"/>
                    </a:p>
                  </a:txBody>
                  <a:tcPr marL="43163" marR="43163" marT="21582" marB="21582" anchor="ctr">
                    <a:lnL>
                      <a:noFill/>
                    </a:lnL>
                    <a:lnR>
                      <a:noFill/>
                    </a:lnR>
                    <a:lnT>
                      <a:noFill/>
                    </a:lnT>
                    <a:lnB>
                      <a:noFill/>
                    </a:lnB>
                  </a:tcPr>
                </a:tc>
                <a:tc>
                  <a:txBody>
                    <a:bodyPr/>
                    <a:lstStyle/>
                    <a:p>
                      <a:r>
                        <a:rPr lang="en-GB" sz="1200" dirty="0"/>
                        <a:t>yes</a:t>
                      </a:r>
                    </a:p>
                  </a:txBody>
                  <a:tcPr marL="43163" marR="43163" marT="21582" marB="21582" anchor="ctr">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6"/>
          <p:cNvSpPr>
            <a:spLocks noGrp="1" noChangeArrowheads="1"/>
          </p:cNvSpPr>
          <p:nvPr>
            <p:ph type="title"/>
          </p:nvPr>
        </p:nvSpPr>
        <p:spPr/>
        <p:txBody>
          <a:bodyPr/>
          <a:lstStyle/>
          <a:p>
            <a:pPr eaLnBrk="1" hangingPunct="1"/>
            <a:r>
              <a:rPr lang="en-GB" dirty="0" err="1" smtClean="0">
                <a:latin typeface="Arial" charset="0"/>
                <a:cs typeface="Arial" charset="0"/>
              </a:rPr>
              <a:t>EUMETCast</a:t>
            </a:r>
            <a:r>
              <a:rPr lang="en-GB" dirty="0" smtClean="0">
                <a:latin typeface="Arial" charset="0"/>
                <a:cs typeface="Arial" charset="0"/>
              </a:rPr>
              <a:t> System Overview</a:t>
            </a:r>
            <a:endParaRPr lang="en-US" dirty="0" smtClean="0">
              <a:latin typeface="Arial" charset="0"/>
              <a:cs typeface="Arial" charset="0"/>
            </a:endParaRPr>
          </a:p>
        </p:txBody>
      </p:sp>
      <p:sp>
        <p:nvSpPr>
          <p:cNvPr id="21507" name="Slide Number Placeholder 3"/>
          <p:cNvSpPr>
            <a:spLocks noGrp="1"/>
          </p:cNvSpPr>
          <p:nvPr>
            <p:ph type="sldNum" sz="quarter" idx="4294967295"/>
          </p:nvPr>
        </p:nvSpPr>
        <p:spPr bwMode="auto">
          <a:xfrm>
            <a:off x="0" y="6477000"/>
            <a:ext cx="711200" cy="266700"/>
          </a:xfrm>
          <a:prstGeom prst="rect">
            <a:avLst/>
          </a:prstGeom>
          <a:noFill/>
          <a:ln>
            <a:miter lim="800000"/>
            <a:headEnd/>
            <a:tailEnd/>
          </a:ln>
        </p:spPr>
        <p:txBody>
          <a:bodyPr/>
          <a:lstStyle/>
          <a:p>
            <a:r>
              <a:rPr lang="en-GB"/>
              <a:t>Slide: </a:t>
            </a:r>
            <a:fld id="{E52D6FCD-8500-4616-AB60-FFEFDAA50820}" type="slidenum">
              <a:rPr lang="en-GB"/>
              <a:pPr/>
              <a:t>2</a:t>
            </a:fld>
            <a:endParaRPr lang="en-GB"/>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pic>
        <p:nvPicPr>
          <p:cNvPr id="21511" name="Picture 8" descr="eumetcast_schematic_2012-10-24"/>
          <p:cNvPicPr>
            <a:picLocks noChangeAspect="1" noChangeArrowheads="1"/>
          </p:cNvPicPr>
          <p:nvPr/>
        </p:nvPicPr>
        <p:blipFill>
          <a:blip r:embed="rId2" cstate="print"/>
          <a:srcRect/>
          <a:stretch>
            <a:fillRect/>
          </a:stretch>
        </p:blipFill>
        <p:spPr bwMode="auto">
          <a:xfrm>
            <a:off x="1122363" y="1314450"/>
            <a:ext cx="7040562" cy="5160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E07C9C16-6BAE-41FF-8B95-11190B8D89A7}" type="slidenum">
              <a:rPr lang="en-GB"/>
              <a:pPr/>
              <a:t>20</a:t>
            </a:fld>
            <a:endParaRPr lang="en-GB"/>
          </a:p>
        </p:txBody>
      </p:sp>
      <p:sp>
        <p:nvSpPr>
          <p:cNvPr id="50179" name="Rectangle 16"/>
          <p:cNvSpPr>
            <a:spLocks noGrp="1" noChangeArrowheads="1"/>
          </p:cNvSpPr>
          <p:nvPr>
            <p:ph type="title"/>
          </p:nvPr>
        </p:nvSpPr>
        <p:spPr/>
        <p:txBody>
          <a:bodyPr/>
          <a:lstStyle/>
          <a:p>
            <a:pPr marL="179388"/>
            <a:r>
              <a:rPr lang="en-GB" dirty="0" err="1" smtClean="0">
                <a:latin typeface="Arial" charset="0"/>
                <a:cs typeface="Arial" charset="0"/>
              </a:rPr>
              <a:t>EUMETCast</a:t>
            </a:r>
            <a:r>
              <a:rPr lang="en-GB" dirty="0" smtClean="0">
                <a:latin typeface="Arial" charset="0"/>
                <a:cs typeface="Arial" charset="0"/>
              </a:rPr>
              <a:t> Software </a:t>
            </a:r>
            <a:endParaRPr lang="en-US" dirty="0"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457200" indent="-457200" algn="just">
              <a:spcBef>
                <a:spcPct val="20000"/>
              </a:spcBef>
              <a:buFontTx/>
              <a:buChar char="•"/>
              <a:defRPr/>
            </a:pPr>
            <a:r>
              <a:rPr lang="en-IE" sz="2200" kern="0" dirty="0" smtClean="0">
                <a:solidFill>
                  <a:srgbClr val="5E5E8E"/>
                </a:solidFill>
                <a:latin typeface="Century Gothic" pitchFamily="34" charset="0"/>
              </a:rPr>
              <a:t>Existing client licenses remain valid;</a:t>
            </a:r>
          </a:p>
          <a:p>
            <a:pPr marL="457200" indent="-457200" algn="just">
              <a:spcBef>
                <a:spcPct val="20000"/>
              </a:spcBef>
              <a:buFontTx/>
              <a:buChar char="•"/>
              <a:defRPr/>
            </a:pPr>
            <a:endParaRPr lang="en-IE" sz="2200" kern="0" dirty="0" smtClean="0">
              <a:solidFill>
                <a:srgbClr val="5E5E8E"/>
              </a:solidFill>
              <a:latin typeface="Century Gothic" pitchFamily="34" charset="0"/>
            </a:endParaRPr>
          </a:p>
          <a:p>
            <a:pPr marL="457200" indent="-457200" algn="just">
              <a:spcBef>
                <a:spcPct val="20000"/>
              </a:spcBef>
              <a:buFontTx/>
              <a:buChar char="•"/>
              <a:defRPr/>
            </a:pPr>
            <a:r>
              <a:rPr lang="en-IE" sz="2200" kern="0" dirty="0" err="1" smtClean="0">
                <a:solidFill>
                  <a:srgbClr val="5E5E8E"/>
                </a:solidFill>
                <a:latin typeface="Century Gothic" pitchFamily="34" charset="0"/>
              </a:rPr>
              <a:t>Tellicast</a:t>
            </a:r>
            <a:r>
              <a:rPr lang="en-IE" sz="2200" kern="0" dirty="0" smtClean="0">
                <a:solidFill>
                  <a:srgbClr val="5E5E8E"/>
                </a:solidFill>
                <a:latin typeface="Century Gothic" pitchFamily="34" charset="0"/>
              </a:rPr>
              <a:t> server version (2.12) and client versions (2.4) unchanged;</a:t>
            </a:r>
          </a:p>
          <a:p>
            <a:pPr marL="457200" indent="-457200" algn="just">
              <a:spcBef>
                <a:spcPct val="20000"/>
              </a:spcBef>
              <a:buFontTx/>
              <a:buChar char="•"/>
              <a:defRPr/>
            </a:pPr>
            <a:endParaRPr lang="en-IE" sz="2200" kern="0" dirty="0" smtClean="0">
              <a:solidFill>
                <a:srgbClr val="5E5E8E"/>
              </a:solidFill>
              <a:latin typeface="Century Gothic" pitchFamily="34" charset="0"/>
            </a:endParaRPr>
          </a:p>
          <a:p>
            <a:pPr marL="457200" indent="-457200" algn="just">
              <a:spcBef>
                <a:spcPct val="20000"/>
              </a:spcBef>
              <a:buFontTx/>
              <a:buChar char="•"/>
              <a:defRPr/>
            </a:pPr>
            <a:r>
              <a:rPr lang="en-IE" sz="2200" kern="0" dirty="0" smtClean="0">
                <a:solidFill>
                  <a:srgbClr val="5E5E8E"/>
                </a:solidFill>
                <a:latin typeface="Century Gothic" pitchFamily="34" charset="0"/>
              </a:rPr>
              <a:t>New client version (2.12) with new functionality and better performance is in test, and will be available Q4 2014/ Q1 2015;</a:t>
            </a:r>
          </a:p>
          <a:p>
            <a:pPr marL="457200" indent="-457200" algn="just">
              <a:spcBef>
                <a:spcPct val="20000"/>
              </a:spcBef>
              <a:buFontTx/>
              <a:buChar char="•"/>
              <a:defRPr/>
            </a:pPr>
            <a:endParaRPr lang="en-IE" sz="2200" kern="0" dirty="0">
              <a:solidFill>
                <a:srgbClr val="5E5E8E"/>
              </a:solidFill>
              <a:latin typeface="Century Gothic" pitchFamily="34" charset="0"/>
            </a:endParaRPr>
          </a:p>
          <a:p>
            <a:pPr marL="457200" indent="-457200" algn="just">
              <a:spcBef>
                <a:spcPct val="20000"/>
              </a:spcBef>
              <a:buFontTx/>
              <a:buChar char="•"/>
              <a:defRPr/>
            </a:pPr>
            <a:endParaRPr lang="en-GB" sz="2200" kern="0" dirty="0">
              <a:solidFill>
                <a:srgbClr val="5E5E8E"/>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E07C9C16-6BAE-41FF-8B95-11190B8D89A7}" type="slidenum">
              <a:rPr lang="en-GB"/>
              <a:pPr/>
              <a:t>21</a:t>
            </a:fld>
            <a:endParaRPr lang="en-GB"/>
          </a:p>
        </p:txBody>
      </p:sp>
      <p:sp>
        <p:nvSpPr>
          <p:cNvPr id="50179" name="Rectangle 16"/>
          <p:cNvSpPr>
            <a:spLocks noGrp="1" noChangeArrowheads="1"/>
          </p:cNvSpPr>
          <p:nvPr>
            <p:ph type="title"/>
          </p:nvPr>
        </p:nvSpPr>
        <p:spPr/>
        <p:txBody>
          <a:bodyPr/>
          <a:lstStyle/>
          <a:p>
            <a:pPr marL="179388"/>
            <a:r>
              <a:rPr lang="en-IE" dirty="0" smtClean="0">
                <a:latin typeface="Arial" charset="0"/>
                <a:cs typeface="Arial" charset="0"/>
              </a:rPr>
              <a:t>Status of DVB-S2 migration on the WEB</a:t>
            </a:r>
            <a:endParaRPr lang="en-US" dirty="0"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457200" indent="-457200" algn="just">
              <a:spcBef>
                <a:spcPct val="20000"/>
              </a:spcBef>
              <a:buFontTx/>
              <a:buChar char="•"/>
              <a:defRPr/>
            </a:pPr>
            <a:r>
              <a:rPr lang="en-IE" sz="2200" kern="0" dirty="0" smtClean="0">
                <a:solidFill>
                  <a:srgbClr val="5E5E8E"/>
                </a:solidFill>
                <a:latin typeface="Century Gothic" pitchFamily="34" charset="0"/>
              </a:rPr>
              <a:t>The DVB-S2 WEB page is being frequently updated with latest information:</a:t>
            </a:r>
          </a:p>
          <a:p>
            <a:pPr marL="457200" indent="-457200" algn="just">
              <a:spcBef>
                <a:spcPct val="20000"/>
              </a:spcBef>
              <a:buFontTx/>
              <a:buChar char="•"/>
              <a:defRPr/>
            </a:pPr>
            <a:r>
              <a:rPr lang="en-IE" sz="2200" kern="0" dirty="0" smtClean="0">
                <a:solidFill>
                  <a:srgbClr val="5E5E8E"/>
                </a:solidFill>
                <a:latin typeface="Century Gothic" pitchFamily="34" charset="0"/>
              </a:rPr>
              <a:t>Availability plots added;</a:t>
            </a:r>
          </a:p>
          <a:p>
            <a:pPr marL="457200" indent="-457200" algn="just">
              <a:spcBef>
                <a:spcPct val="20000"/>
              </a:spcBef>
              <a:buFontTx/>
              <a:buChar char="•"/>
              <a:defRPr/>
            </a:pPr>
            <a:r>
              <a:rPr lang="en-IE" sz="2200" kern="0" dirty="0" smtClean="0">
                <a:solidFill>
                  <a:srgbClr val="5E5E8E"/>
                </a:solidFill>
                <a:latin typeface="Century Gothic" pitchFamily="34" charset="0"/>
              </a:rPr>
              <a:t>DVB devices setup guides for current service added;</a:t>
            </a:r>
          </a:p>
          <a:p>
            <a:pPr marL="457200" indent="-457200" algn="just">
              <a:spcBef>
                <a:spcPct val="20000"/>
              </a:spcBef>
              <a:buFontTx/>
              <a:buChar char="•"/>
              <a:defRPr/>
            </a:pPr>
            <a:r>
              <a:rPr lang="en-IE" sz="2200" kern="0" dirty="0" smtClean="0">
                <a:solidFill>
                  <a:srgbClr val="5E5E8E"/>
                </a:solidFill>
                <a:latin typeface="Century Gothic" pitchFamily="34" charset="0"/>
              </a:rPr>
              <a:t>FAQ updated.</a:t>
            </a:r>
          </a:p>
          <a:p>
            <a:pPr marL="457200" indent="-457200" algn="just">
              <a:spcBef>
                <a:spcPct val="20000"/>
              </a:spcBef>
              <a:buFontTx/>
              <a:buChar char="•"/>
              <a:defRPr/>
            </a:pPr>
            <a:endParaRPr lang="en-IE" sz="2200" kern="0" dirty="0" smtClean="0">
              <a:solidFill>
                <a:srgbClr val="5E5E8E"/>
              </a:solidFill>
              <a:latin typeface="Century Gothic" pitchFamily="34" charset="0"/>
            </a:endParaRPr>
          </a:p>
          <a:p>
            <a:pPr marL="457200" indent="-457200" algn="just">
              <a:spcBef>
                <a:spcPct val="20000"/>
              </a:spcBef>
              <a:buFontTx/>
              <a:buChar char="•"/>
              <a:defRPr/>
            </a:pPr>
            <a:endParaRPr lang="en-IE" sz="2200" kern="0" dirty="0" smtClean="0">
              <a:solidFill>
                <a:srgbClr val="5E5E8E"/>
              </a:solidFill>
              <a:latin typeface="Century Gothic" pitchFamily="34" charset="0"/>
            </a:endParaRPr>
          </a:p>
          <a:p>
            <a:pPr marL="457200" indent="-457200" algn="just">
              <a:spcBef>
                <a:spcPct val="20000"/>
              </a:spcBef>
              <a:buFontTx/>
              <a:buChar char="•"/>
              <a:defRPr/>
            </a:pPr>
            <a:r>
              <a:rPr lang="en-IE" sz="2200" kern="0" dirty="0" smtClean="0">
                <a:solidFill>
                  <a:srgbClr val="5E5E8E"/>
                </a:solidFill>
                <a:latin typeface="Century Gothic" pitchFamily="34" charset="0"/>
              </a:rPr>
              <a:t>All information available on</a:t>
            </a:r>
          </a:p>
          <a:p>
            <a:pPr marL="457200" indent="-457200" algn="just">
              <a:spcBef>
                <a:spcPct val="20000"/>
              </a:spcBef>
              <a:buFontTx/>
              <a:buChar char="•"/>
              <a:defRPr/>
            </a:pPr>
            <a:endParaRPr lang="en-IE" sz="2200" kern="0" dirty="0" smtClean="0">
              <a:solidFill>
                <a:srgbClr val="5E5E8E"/>
              </a:solidFill>
              <a:latin typeface="Century Gothic" pitchFamily="34" charset="0"/>
            </a:endParaRPr>
          </a:p>
          <a:p>
            <a:pPr marL="457200" indent="-457200" algn="just">
              <a:spcBef>
                <a:spcPct val="20000"/>
              </a:spcBef>
              <a:buFontTx/>
              <a:buChar char="•"/>
              <a:defRPr/>
            </a:pPr>
            <a:r>
              <a:rPr lang="en-IE" sz="1400" kern="0" dirty="0" smtClean="0">
                <a:solidFill>
                  <a:srgbClr val="5E5E8E"/>
                </a:solidFill>
                <a:latin typeface="Century Gothic" pitchFamily="34" charset="0"/>
                <a:hlinkClick r:id="rId2"/>
              </a:rPr>
              <a:t>http://www.eumetsat.int/website/home/TechnicalBulletins/EUMETCast/DAT_2082113.html</a:t>
            </a:r>
            <a:endParaRPr lang="en-IE" sz="1400" kern="0" dirty="0" smtClean="0">
              <a:solidFill>
                <a:srgbClr val="5E5E8E"/>
              </a:solidFill>
              <a:latin typeface="Century Gothic" pitchFamily="34" charset="0"/>
            </a:endParaRPr>
          </a:p>
          <a:p>
            <a:pPr marL="457200" indent="-457200" algn="just">
              <a:spcBef>
                <a:spcPct val="20000"/>
              </a:spcBef>
              <a:defRPr/>
            </a:pPr>
            <a:endParaRPr lang="en-IE" sz="2200" kern="0" dirty="0" smtClean="0">
              <a:solidFill>
                <a:srgbClr val="5E5E8E"/>
              </a:solidFill>
              <a:latin typeface="Century Gothic" pitchFamily="34" charset="0"/>
            </a:endParaRPr>
          </a:p>
          <a:p>
            <a:pPr marL="457200" indent="-457200" algn="just">
              <a:spcBef>
                <a:spcPct val="20000"/>
              </a:spcBef>
              <a:buFontTx/>
              <a:buChar char="•"/>
              <a:defRPr/>
            </a:pPr>
            <a:endParaRPr lang="en-IE" sz="2200" kern="0" dirty="0">
              <a:solidFill>
                <a:srgbClr val="5E5E8E"/>
              </a:solidFill>
              <a:latin typeface="Century Gothic" pitchFamily="34" charset="0"/>
            </a:endParaRPr>
          </a:p>
          <a:p>
            <a:pPr marL="457200" indent="-457200" algn="just">
              <a:spcBef>
                <a:spcPct val="20000"/>
              </a:spcBef>
              <a:buFontTx/>
              <a:buChar char="•"/>
              <a:defRPr/>
            </a:pPr>
            <a:endParaRPr lang="en-GB" sz="2200" kern="0" dirty="0">
              <a:solidFill>
                <a:srgbClr val="5E5E8E"/>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E07C9C16-6BAE-41FF-8B95-11190B8D89A7}" type="slidenum">
              <a:rPr lang="en-GB"/>
              <a:pPr/>
              <a:t>22</a:t>
            </a:fld>
            <a:endParaRPr lang="en-GB"/>
          </a:p>
        </p:txBody>
      </p:sp>
      <p:sp>
        <p:nvSpPr>
          <p:cNvPr id="50179" name="Rectangle 16"/>
          <p:cNvSpPr>
            <a:spLocks noGrp="1" noChangeArrowheads="1"/>
          </p:cNvSpPr>
          <p:nvPr>
            <p:ph type="title"/>
          </p:nvPr>
        </p:nvSpPr>
        <p:spPr/>
        <p:txBody>
          <a:bodyPr/>
          <a:lstStyle/>
          <a:p>
            <a:pPr marL="179388"/>
            <a:r>
              <a:rPr lang="en-IE" dirty="0" smtClean="0">
                <a:latin typeface="Arial" charset="0"/>
                <a:cs typeface="Arial" charset="0"/>
              </a:rPr>
              <a:t>New Service V&amp;V and Pilot Users</a:t>
            </a:r>
            <a:endParaRPr lang="en-US" dirty="0"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457200" indent="-457200" algn="just">
              <a:spcBef>
                <a:spcPct val="20000"/>
              </a:spcBef>
              <a:buFontTx/>
              <a:buChar char="•"/>
              <a:defRPr/>
            </a:pPr>
            <a:r>
              <a:rPr lang="en-IE" sz="2200" kern="0" dirty="0" smtClean="0">
                <a:solidFill>
                  <a:srgbClr val="5E5E8E"/>
                </a:solidFill>
                <a:latin typeface="Century Gothic" pitchFamily="34" charset="0"/>
              </a:rPr>
              <a:t>The goal of the V&amp;V phase in July is to test and then declare operational readiness;</a:t>
            </a:r>
          </a:p>
          <a:p>
            <a:pPr marL="457200" indent="-457200" algn="just">
              <a:spcBef>
                <a:spcPct val="20000"/>
              </a:spcBef>
              <a:buFontTx/>
              <a:buChar char="•"/>
              <a:defRPr/>
            </a:pPr>
            <a:endParaRPr lang="en-IE" sz="2200" kern="0" dirty="0" smtClean="0">
              <a:solidFill>
                <a:srgbClr val="5E5E8E"/>
              </a:solidFill>
              <a:latin typeface="Century Gothic" pitchFamily="34" charset="0"/>
            </a:endParaRPr>
          </a:p>
          <a:p>
            <a:pPr marL="457200" indent="-457200" algn="just">
              <a:spcBef>
                <a:spcPct val="20000"/>
              </a:spcBef>
              <a:buFontTx/>
              <a:buChar char="•"/>
              <a:defRPr/>
            </a:pPr>
            <a:r>
              <a:rPr lang="en-IE" sz="2200" kern="0" dirty="0" smtClean="0">
                <a:solidFill>
                  <a:srgbClr val="5E5E8E"/>
                </a:solidFill>
                <a:latin typeface="Century Gothic" pitchFamily="34" charset="0"/>
              </a:rPr>
              <a:t>Pilot users will be involved to evaluate the real reception conditions across the footprint and to help decide which transmission plan will be operationally used (30 </a:t>
            </a:r>
            <a:r>
              <a:rPr lang="en-IE" sz="2200" kern="0" dirty="0" err="1" smtClean="0">
                <a:solidFill>
                  <a:srgbClr val="5E5E8E"/>
                </a:solidFill>
                <a:latin typeface="Century Gothic" pitchFamily="34" charset="0"/>
              </a:rPr>
              <a:t>MSym</a:t>
            </a:r>
            <a:r>
              <a:rPr lang="en-IE" sz="2200" kern="0" dirty="0" smtClean="0">
                <a:solidFill>
                  <a:srgbClr val="5E5E8E"/>
                </a:solidFill>
                <a:latin typeface="Century Gothic" pitchFamily="34" charset="0"/>
              </a:rPr>
              <a:t>/s or 33 </a:t>
            </a:r>
            <a:r>
              <a:rPr lang="en-IE" sz="2200" kern="0" dirty="0" err="1" smtClean="0">
                <a:solidFill>
                  <a:srgbClr val="5E5E8E"/>
                </a:solidFill>
                <a:latin typeface="Century Gothic" pitchFamily="34" charset="0"/>
              </a:rPr>
              <a:t>MSym</a:t>
            </a:r>
            <a:r>
              <a:rPr lang="en-IE" sz="2200" kern="0" dirty="0" smtClean="0">
                <a:solidFill>
                  <a:srgbClr val="5E5E8E"/>
                </a:solidFill>
                <a:latin typeface="Century Gothic" pitchFamily="34" charset="0"/>
              </a:rPr>
              <a:t>/s);</a:t>
            </a:r>
          </a:p>
          <a:p>
            <a:pPr marL="457200" indent="-457200" algn="just">
              <a:spcBef>
                <a:spcPct val="20000"/>
              </a:spcBef>
              <a:buFontTx/>
              <a:buChar char="•"/>
              <a:defRPr/>
            </a:pPr>
            <a:endParaRPr lang="en-IE" sz="2200" kern="0" dirty="0" smtClean="0">
              <a:solidFill>
                <a:srgbClr val="5E5E8E"/>
              </a:solidFill>
              <a:latin typeface="Century Gothic" pitchFamily="34" charset="0"/>
            </a:endParaRPr>
          </a:p>
          <a:p>
            <a:pPr marL="457200" indent="-457200" algn="just">
              <a:spcBef>
                <a:spcPct val="20000"/>
              </a:spcBef>
              <a:buFontTx/>
              <a:buChar char="•"/>
              <a:defRPr/>
            </a:pPr>
            <a:r>
              <a:rPr lang="en-IE" sz="2200" kern="0" dirty="0" smtClean="0">
                <a:solidFill>
                  <a:srgbClr val="5E5E8E"/>
                </a:solidFill>
                <a:latin typeface="Century Gothic" pitchFamily="34" charset="0"/>
              </a:rPr>
              <a:t>We only need to collect statistics from the DVB receiver, no </a:t>
            </a:r>
            <a:r>
              <a:rPr lang="en-IE" sz="2200" kern="0" dirty="0" err="1" smtClean="0">
                <a:solidFill>
                  <a:srgbClr val="5E5E8E"/>
                </a:solidFill>
                <a:latin typeface="Century Gothic" pitchFamily="34" charset="0"/>
              </a:rPr>
              <a:t>Tellicast</a:t>
            </a:r>
            <a:r>
              <a:rPr lang="en-IE" sz="2200" kern="0" dirty="0" smtClean="0">
                <a:solidFill>
                  <a:srgbClr val="5E5E8E"/>
                </a:solidFill>
                <a:latin typeface="Century Gothic" pitchFamily="34" charset="0"/>
              </a:rPr>
              <a:t> running; </a:t>
            </a:r>
          </a:p>
          <a:p>
            <a:pPr marL="457200" indent="-457200" algn="just">
              <a:spcBef>
                <a:spcPct val="20000"/>
              </a:spcBef>
              <a:buFontTx/>
              <a:buChar char="•"/>
              <a:defRPr/>
            </a:pPr>
            <a:endParaRPr lang="en-IE" sz="2200" kern="0" dirty="0">
              <a:solidFill>
                <a:srgbClr val="5E5E8E"/>
              </a:solidFill>
              <a:latin typeface="Century Gothic" pitchFamily="34" charset="0"/>
            </a:endParaRPr>
          </a:p>
          <a:p>
            <a:pPr marL="457200" indent="-457200" algn="just">
              <a:spcBef>
                <a:spcPct val="20000"/>
              </a:spcBef>
              <a:buFontTx/>
              <a:buChar char="•"/>
              <a:defRPr/>
            </a:pPr>
            <a:endParaRPr lang="en-GB" sz="2200" kern="0" dirty="0">
              <a:solidFill>
                <a:srgbClr val="5E5E8E"/>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E07C9C16-6BAE-41FF-8B95-11190B8D89A7}" type="slidenum">
              <a:rPr lang="en-GB"/>
              <a:pPr/>
              <a:t>23</a:t>
            </a:fld>
            <a:endParaRPr lang="en-GB"/>
          </a:p>
        </p:txBody>
      </p:sp>
      <p:sp>
        <p:nvSpPr>
          <p:cNvPr id="50179" name="Rectangle 16"/>
          <p:cNvSpPr>
            <a:spLocks noGrp="1" noChangeArrowheads="1"/>
          </p:cNvSpPr>
          <p:nvPr>
            <p:ph type="title"/>
          </p:nvPr>
        </p:nvSpPr>
        <p:spPr/>
        <p:txBody>
          <a:bodyPr/>
          <a:lstStyle/>
          <a:p>
            <a:pPr marL="179388"/>
            <a:r>
              <a:rPr lang="en-GB" dirty="0" smtClean="0">
                <a:latin typeface="Arial" charset="0"/>
                <a:cs typeface="Arial" charset="0"/>
              </a:rPr>
              <a:t>Migration: the user side – when to upgrade</a:t>
            </a:r>
            <a:endParaRPr lang="en-US" dirty="0"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457200" indent="-457200" algn="just">
              <a:spcBef>
                <a:spcPct val="20000"/>
              </a:spcBef>
              <a:buFontTx/>
              <a:buChar char="•"/>
              <a:defRPr/>
            </a:pPr>
            <a:endParaRPr lang="en-IE" sz="2200" kern="0" dirty="0" smtClean="0">
              <a:solidFill>
                <a:srgbClr val="5E5E8E"/>
              </a:solidFill>
              <a:latin typeface="Century Gothic" pitchFamily="34" charset="0"/>
            </a:endParaRPr>
          </a:p>
          <a:p>
            <a:pPr marL="457200" indent="-457200" algn="just">
              <a:spcBef>
                <a:spcPct val="20000"/>
              </a:spcBef>
              <a:buFontTx/>
              <a:buChar char="•"/>
              <a:defRPr/>
            </a:pPr>
            <a:r>
              <a:rPr lang="en-IE" sz="2200" kern="0" dirty="0" smtClean="0">
                <a:solidFill>
                  <a:srgbClr val="5E5E8E"/>
                </a:solidFill>
                <a:latin typeface="Century Gothic" pitchFamily="34" charset="0"/>
              </a:rPr>
              <a:t>The upgrade is mandatory;</a:t>
            </a:r>
          </a:p>
          <a:p>
            <a:pPr marL="457200" indent="-457200" algn="just">
              <a:spcBef>
                <a:spcPct val="20000"/>
              </a:spcBef>
              <a:buFontTx/>
              <a:buChar char="•"/>
              <a:defRPr/>
            </a:pPr>
            <a:endParaRPr lang="en-IE" sz="2200" kern="0" dirty="0" smtClean="0">
              <a:solidFill>
                <a:srgbClr val="5E5E8E"/>
              </a:solidFill>
              <a:latin typeface="Century Gothic" pitchFamily="34" charset="0"/>
            </a:endParaRPr>
          </a:p>
          <a:p>
            <a:pPr marL="457200" indent="-457200" algn="just">
              <a:spcBef>
                <a:spcPct val="20000"/>
              </a:spcBef>
              <a:buFontTx/>
              <a:buChar char="•"/>
              <a:defRPr/>
            </a:pPr>
            <a:endParaRPr lang="en-IE" sz="2200" kern="0" dirty="0" smtClean="0">
              <a:solidFill>
                <a:srgbClr val="5E5E8E"/>
              </a:solidFill>
              <a:latin typeface="Century Gothic" pitchFamily="34" charset="0"/>
            </a:endParaRPr>
          </a:p>
          <a:p>
            <a:pPr marL="457200" indent="-457200" algn="just">
              <a:spcBef>
                <a:spcPct val="20000"/>
              </a:spcBef>
              <a:buFontTx/>
              <a:buChar char="•"/>
              <a:defRPr/>
            </a:pPr>
            <a:r>
              <a:rPr lang="en-IE" sz="2200" kern="0" dirty="0" smtClean="0">
                <a:solidFill>
                  <a:srgbClr val="5E5E8E"/>
                </a:solidFill>
                <a:latin typeface="Century Gothic" pitchFamily="34" charset="0"/>
              </a:rPr>
              <a:t>There is time until end of 2014;</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E07C9C16-6BAE-41FF-8B95-11190B8D89A7}" type="slidenum">
              <a:rPr lang="en-GB"/>
              <a:pPr/>
              <a:t>24</a:t>
            </a:fld>
            <a:endParaRPr lang="en-GB"/>
          </a:p>
        </p:txBody>
      </p:sp>
      <p:sp>
        <p:nvSpPr>
          <p:cNvPr id="50179" name="Rectangle 16"/>
          <p:cNvSpPr>
            <a:spLocks noGrp="1" noChangeArrowheads="1"/>
          </p:cNvSpPr>
          <p:nvPr>
            <p:ph type="title"/>
          </p:nvPr>
        </p:nvSpPr>
        <p:spPr/>
        <p:txBody>
          <a:bodyPr/>
          <a:lstStyle/>
          <a:p>
            <a:pPr marL="179388"/>
            <a:r>
              <a:rPr lang="en-GB" dirty="0" smtClean="0">
                <a:latin typeface="Arial" charset="0"/>
                <a:cs typeface="Arial" charset="0"/>
              </a:rPr>
              <a:t>Migration: the user side </a:t>
            </a:r>
            <a:r>
              <a:rPr lang="en-GB" smtClean="0">
                <a:latin typeface="Arial" charset="0"/>
                <a:cs typeface="Arial" charset="0"/>
              </a:rPr>
              <a:t>– upgrading </a:t>
            </a:r>
            <a:r>
              <a:rPr lang="en-GB" dirty="0" smtClean="0">
                <a:latin typeface="Arial" charset="0"/>
                <a:cs typeface="Arial" charset="0"/>
              </a:rPr>
              <a:t>receiver</a:t>
            </a:r>
            <a:endParaRPr lang="en-US" dirty="0"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457200" indent="-457200" algn="just">
              <a:spcBef>
                <a:spcPct val="20000"/>
              </a:spcBef>
              <a:buFontTx/>
              <a:buChar char="•"/>
              <a:defRPr/>
            </a:pPr>
            <a:endParaRPr lang="en-IE" sz="2200" kern="0" dirty="0" smtClean="0">
              <a:solidFill>
                <a:srgbClr val="5E5E8E"/>
              </a:solidFill>
              <a:latin typeface="Century Gothic" pitchFamily="34" charset="0"/>
            </a:endParaRPr>
          </a:p>
          <a:p>
            <a:pPr marL="457200" indent="-457200" algn="just">
              <a:spcBef>
                <a:spcPct val="20000"/>
              </a:spcBef>
              <a:buFontTx/>
              <a:buChar char="•"/>
              <a:defRPr/>
            </a:pPr>
            <a:r>
              <a:rPr lang="en-IE" sz="2200" kern="0" dirty="0" smtClean="0">
                <a:solidFill>
                  <a:srgbClr val="5E5E8E"/>
                </a:solidFill>
                <a:latin typeface="Century Gothic" pitchFamily="34" charset="0"/>
              </a:rPr>
              <a:t>Procure DVB-S2 devices;</a:t>
            </a:r>
          </a:p>
          <a:p>
            <a:pPr marL="457200" indent="-457200" algn="just">
              <a:spcBef>
                <a:spcPct val="20000"/>
              </a:spcBef>
              <a:buFontTx/>
              <a:buChar char="•"/>
              <a:defRPr/>
            </a:pPr>
            <a:r>
              <a:rPr lang="en-IE" sz="2200" kern="0" dirty="0" smtClean="0">
                <a:solidFill>
                  <a:srgbClr val="5E5E8E"/>
                </a:solidFill>
                <a:latin typeface="Century Gothic" pitchFamily="34" charset="0"/>
              </a:rPr>
              <a:t>For DVB routers: Procure and install additional “multicast traffic” network card, if a dedicated NIC is not available in the station;</a:t>
            </a:r>
          </a:p>
          <a:p>
            <a:pPr marL="457200" indent="-457200" algn="just">
              <a:spcBef>
                <a:spcPct val="20000"/>
              </a:spcBef>
              <a:buFontTx/>
              <a:buChar char="•"/>
              <a:defRPr/>
            </a:pPr>
            <a:r>
              <a:rPr lang="en-IE" sz="2200" kern="0" dirty="0" smtClean="0">
                <a:solidFill>
                  <a:srgbClr val="5E5E8E"/>
                </a:solidFill>
                <a:latin typeface="Century Gothic" pitchFamily="34" charset="0"/>
              </a:rPr>
              <a:t>Select appropriate network design (e.g. EUMETSAT DVB setup guides);</a:t>
            </a:r>
          </a:p>
          <a:p>
            <a:pPr marL="457200" indent="-457200" algn="just">
              <a:spcBef>
                <a:spcPct val="20000"/>
              </a:spcBef>
              <a:buFontTx/>
              <a:buChar char="•"/>
              <a:defRPr/>
            </a:pPr>
            <a:r>
              <a:rPr lang="en-IE" sz="2200" kern="0" dirty="0" smtClean="0">
                <a:solidFill>
                  <a:srgbClr val="5E5E8E"/>
                </a:solidFill>
                <a:latin typeface="Century Gothic" pitchFamily="34" charset="0"/>
              </a:rPr>
              <a:t>Configure DVB-S2 device for current DVB-S service;</a:t>
            </a:r>
          </a:p>
          <a:p>
            <a:pPr marL="457200" indent="-457200" algn="just">
              <a:spcBef>
                <a:spcPct val="20000"/>
              </a:spcBef>
              <a:buFontTx/>
              <a:buChar char="•"/>
              <a:defRPr/>
            </a:pPr>
            <a:r>
              <a:rPr lang="en-IE" sz="2200" kern="0" dirty="0" smtClean="0">
                <a:solidFill>
                  <a:srgbClr val="5E5E8E"/>
                </a:solidFill>
                <a:latin typeface="Century Gothic" pitchFamily="34" charset="0"/>
              </a:rPr>
              <a:t>Test and checkout the station on the current service;</a:t>
            </a:r>
          </a:p>
          <a:p>
            <a:pPr marL="457200" indent="-457200" algn="just">
              <a:spcBef>
                <a:spcPct val="20000"/>
              </a:spcBef>
              <a:buFontTx/>
              <a:buChar char="•"/>
              <a:defRPr/>
            </a:pPr>
            <a:r>
              <a:rPr lang="en-IE" sz="2200" kern="0" dirty="0" smtClean="0">
                <a:solidFill>
                  <a:srgbClr val="5E5E8E"/>
                </a:solidFill>
                <a:latin typeface="Century Gothic" pitchFamily="34" charset="0"/>
              </a:rPr>
              <a:t>Make upgraded stations operational on the current service.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E07C9C16-6BAE-41FF-8B95-11190B8D89A7}" type="slidenum">
              <a:rPr lang="en-GB"/>
              <a:pPr/>
              <a:t>25</a:t>
            </a:fld>
            <a:endParaRPr lang="en-GB"/>
          </a:p>
        </p:txBody>
      </p:sp>
      <p:sp>
        <p:nvSpPr>
          <p:cNvPr id="50179" name="Rectangle 16"/>
          <p:cNvSpPr>
            <a:spLocks noGrp="1" noChangeArrowheads="1"/>
          </p:cNvSpPr>
          <p:nvPr>
            <p:ph type="title"/>
          </p:nvPr>
        </p:nvSpPr>
        <p:spPr/>
        <p:txBody>
          <a:bodyPr/>
          <a:lstStyle/>
          <a:p>
            <a:pPr marL="179388"/>
            <a:r>
              <a:rPr lang="en-GB" dirty="0" smtClean="0">
                <a:latin typeface="Arial" charset="0"/>
                <a:cs typeface="Arial" charset="0"/>
              </a:rPr>
              <a:t/>
            </a:r>
            <a:br>
              <a:rPr lang="en-GB" dirty="0" smtClean="0">
                <a:latin typeface="Arial" charset="0"/>
                <a:cs typeface="Arial" charset="0"/>
              </a:rPr>
            </a:br>
            <a:r>
              <a:rPr lang="en-GB" dirty="0" smtClean="0">
                <a:latin typeface="Arial" charset="0"/>
                <a:cs typeface="Arial" charset="0"/>
              </a:rPr>
              <a:t>Migration: the user side - </a:t>
            </a:r>
            <a:r>
              <a:rPr lang="en-IE" dirty="0" smtClean="0">
                <a:latin typeface="Arial" charset="0"/>
                <a:cs typeface="Arial" charset="0"/>
              </a:rPr>
              <a:t>Preparing the frontend</a:t>
            </a:r>
            <a:br>
              <a:rPr lang="en-IE" dirty="0" smtClean="0">
                <a:latin typeface="Arial" charset="0"/>
                <a:cs typeface="Arial" charset="0"/>
              </a:rPr>
            </a:br>
            <a:endParaRPr lang="en-US" dirty="0"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923925"/>
            <a:ext cx="8991600" cy="4822825"/>
          </a:xfrm>
          <a:prstGeom prst="rect">
            <a:avLst/>
          </a:prstGeom>
          <a:noFill/>
          <a:ln w="9525">
            <a:noFill/>
            <a:miter lim="800000"/>
            <a:headEnd/>
            <a:tailEnd/>
          </a:ln>
        </p:spPr>
        <p:txBody>
          <a:bodyPr/>
          <a:lstStyle/>
          <a:p>
            <a:pPr marL="457200" indent="-457200" algn="just">
              <a:spcBef>
                <a:spcPct val="20000"/>
              </a:spcBef>
              <a:buFontTx/>
              <a:buChar char="•"/>
              <a:defRPr/>
            </a:pPr>
            <a:r>
              <a:rPr lang="en-IE" sz="2200" kern="0" dirty="0" smtClean="0">
                <a:solidFill>
                  <a:srgbClr val="5E5E8E"/>
                </a:solidFill>
                <a:latin typeface="Century Gothic" pitchFamily="34" charset="0"/>
              </a:rPr>
              <a:t>Wait until DVB-S2 downlink is available (around June 2014);</a:t>
            </a:r>
          </a:p>
          <a:p>
            <a:pPr marL="457200" indent="-457200" algn="just">
              <a:spcBef>
                <a:spcPct val="20000"/>
              </a:spcBef>
              <a:buFontTx/>
              <a:buChar char="•"/>
              <a:defRPr/>
            </a:pPr>
            <a:r>
              <a:rPr lang="en-IE" sz="2200" kern="0" dirty="0" smtClean="0">
                <a:solidFill>
                  <a:srgbClr val="5E5E8E"/>
                </a:solidFill>
                <a:latin typeface="Century Gothic" pitchFamily="34" charset="0"/>
              </a:rPr>
              <a:t>Re-pointing is initially not needed for antennas smaller than 1.5 m (or even larger antennas), since E10A is very close to E9A;</a:t>
            </a:r>
          </a:p>
          <a:p>
            <a:pPr marL="457200" indent="-457200" algn="just">
              <a:spcBef>
                <a:spcPct val="20000"/>
              </a:spcBef>
              <a:buFontTx/>
              <a:buChar char="•"/>
              <a:defRPr/>
            </a:pPr>
            <a:r>
              <a:rPr lang="en-IE" sz="2200" kern="0" dirty="0" smtClean="0">
                <a:solidFill>
                  <a:srgbClr val="5E5E8E"/>
                </a:solidFill>
                <a:latin typeface="Century Gothic" pitchFamily="34" charset="0"/>
              </a:rPr>
              <a:t>A signal splitter cannot be used to receive both services from the same LNB port. The downlink of E9A in in High Band (22KHz on), but the signal of E10A is in Low Band (22 kHz off);</a:t>
            </a:r>
          </a:p>
          <a:p>
            <a:pPr marL="457200" indent="-457200" algn="just">
              <a:spcBef>
                <a:spcPct val="20000"/>
              </a:spcBef>
              <a:buFontTx/>
              <a:buChar char="•"/>
              <a:defRPr/>
            </a:pPr>
            <a:r>
              <a:rPr lang="en-IE" sz="2200" kern="0" dirty="0" smtClean="0">
                <a:solidFill>
                  <a:srgbClr val="5E5E8E"/>
                </a:solidFill>
                <a:latin typeface="Century Gothic" pitchFamily="34" charset="0"/>
              </a:rPr>
              <a:t>Each DVB receiver requires a dedicated antenna port for exclusive use;</a:t>
            </a:r>
          </a:p>
          <a:p>
            <a:pPr marL="457200" indent="-457200" algn="just">
              <a:spcBef>
                <a:spcPct val="20000"/>
              </a:spcBef>
              <a:buFontTx/>
              <a:buChar char="•"/>
              <a:defRPr/>
            </a:pPr>
            <a:r>
              <a:rPr lang="en-IE" sz="2200" kern="0" dirty="0" smtClean="0">
                <a:solidFill>
                  <a:srgbClr val="5E5E8E"/>
                </a:solidFill>
                <a:latin typeface="Century Gothic" pitchFamily="34" charset="0"/>
              </a:rPr>
              <a:t>Only if simultaneous reception of old and new service from one antenna is not needed, a single LNB is sufficient;</a:t>
            </a:r>
          </a:p>
          <a:p>
            <a:pPr marL="457200" indent="-457200" algn="just">
              <a:spcBef>
                <a:spcPct val="20000"/>
              </a:spcBef>
              <a:buFontTx/>
              <a:buChar char="•"/>
              <a:defRPr/>
            </a:pPr>
            <a:r>
              <a:rPr lang="en-IE" sz="2200" kern="0" dirty="0" smtClean="0">
                <a:solidFill>
                  <a:srgbClr val="5E5E8E"/>
                </a:solidFill>
                <a:latin typeface="Century Gothic" pitchFamily="34" charset="0"/>
              </a:rPr>
              <a:t>Dual and Quad LNBs, and multi-switch solutions are ready to support multiple transponders on the same satellite, in all bands on all polarisations;</a:t>
            </a:r>
            <a:endParaRPr lang="en-IE" sz="2200" kern="0" dirty="0">
              <a:solidFill>
                <a:srgbClr val="5E5E8E"/>
              </a:solidFill>
              <a:latin typeface="Century Gothic" pitchFamily="34" charset="0"/>
            </a:endParaRPr>
          </a:p>
          <a:p>
            <a:pPr marL="457200" indent="-457200" algn="just">
              <a:spcBef>
                <a:spcPct val="20000"/>
              </a:spcBef>
              <a:buFontTx/>
              <a:buChar char="•"/>
              <a:defRPr/>
            </a:pPr>
            <a:endParaRPr lang="en-GB" sz="2200" kern="0" dirty="0">
              <a:solidFill>
                <a:srgbClr val="5E5E8E"/>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E07C9C16-6BAE-41FF-8B95-11190B8D89A7}" type="slidenum">
              <a:rPr lang="en-GB"/>
              <a:pPr/>
              <a:t>26</a:t>
            </a:fld>
            <a:endParaRPr lang="en-GB"/>
          </a:p>
        </p:txBody>
      </p:sp>
      <p:sp>
        <p:nvSpPr>
          <p:cNvPr id="50179" name="Rectangle 16"/>
          <p:cNvSpPr>
            <a:spLocks noGrp="1" noChangeArrowheads="1"/>
          </p:cNvSpPr>
          <p:nvPr>
            <p:ph type="title"/>
          </p:nvPr>
        </p:nvSpPr>
        <p:spPr/>
        <p:txBody>
          <a:bodyPr/>
          <a:lstStyle/>
          <a:p>
            <a:pPr marL="179388"/>
            <a:r>
              <a:rPr lang="en-GB" dirty="0" smtClean="0">
                <a:latin typeface="Arial" charset="0"/>
                <a:cs typeface="Arial" charset="0"/>
              </a:rPr>
              <a:t>Migration: the user side - testing reception</a:t>
            </a:r>
            <a:endParaRPr lang="en-US" dirty="0"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457200" indent="-457200" algn="just">
              <a:spcBef>
                <a:spcPct val="20000"/>
              </a:spcBef>
              <a:buFontTx/>
              <a:buChar char="•"/>
              <a:defRPr/>
            </a:pPr>
            <a:r>
              <a:rPr lang="en-IE" sz="2200" kern="0" dirty="0" smtClean="0">
                <a:solidFill>
                  <a:srgbClr val="5E5E8E"/>
                </a:solidFill>
                <a:latin typeface="Century Gothic" pitchFamily="34" charset="0"/>
              </a:rPr>
              <a:t>Download the latest DVB configuration from the EUMETSAT WEB page for your device (will be updated);</a:t>
            </a:r>
          </a:p>
          <a:p>
            <a:pPr marL="457200" indent="-457200" algn="just">
              <a:spcBef>
                <a:spcPct val="20000"/>
              </a:spcBef>
              <a:buFontTx/>
              <a:buChar char="•"/>
              <a:defRPr/>
            </a:pPr>
            <a:r>
              <a:rPr lang="en-IE" sz="2200" kern="0" dirty="0" smtClean="0">
                <a:solidFill>
                  <a:srgbClr val="5E5E8E"/>
                </a:solidFill>
                <a:latin typeface="Century Gothic" pitchFamily="34" charset="0"/>
              </a:rPr>
              <a:t>Make sure the DVB device is directly connected to the LNB or a multi-switch device;</a:t>
            </a:r>
          </a:p>
          <a:p>
            <a:pPr marL="457200" indent="-457200" algn="just">
              <a:spcBef>
                <a:spcPct val="20000"/>
              </a:spcBef>
              <a:buFontTx/>
              <a:buChar char="•"/>
              <a:defRPr/>
            </a:pPr>
            <a:r>
              <a:rPr lang="en-IE" sz="2200" kern="0" dirty="0" smtClean="0">
                <a:solidFill>
                  <a:srgbClr val="5E5E8E"/>
                </a:solidFill>
                <a:latin typeface="Century Gothic" pitchFamily="34" charset="0"/>
              </a:rPr>
              <a:t>Change DVB device to the DVB-S2 values (updated guide);</a:t>
            </a:r>
          </a:p>
          <a:p>
            <a:pPr marL="457200" indent="-457200" algn="just">
              <a:spcBef>
                <a:spcPct val="20000"/>
              </a:spcBef>
              <a:buFontTx/>
              <a:buChar char="•"/>
              <a:defRPr/>
            </a:pPr>
            <a:r>
              <a:rPr lang="en-IE" sz="2200" kern="0" dirty="0" smtClean="0">
                <a:solidFill>
                  <a:srgbClr val="5E5E8E"/>
                </a:solidFill>
                <a:latin typeface="Century Gothic" pitchFamily="34" charset="0"/>
              </a:rPr>
              <a:t>Evaluate if antenna needs re-pointing.</a:t>
            </a:r>
          </a:p>
          <a:p>
            <a:pPr marL="457200" indent="-457200" algn="just">
              <a:spcBef>
                <a:spcPct val="20000"/>
              </a:spcBef>
              <a:buFontTx/>
              <a:buChar char="•"/>
              <a:defRPr/>
            </a:pPr>
            <a:endParaRPr lang="en-IE" sz="2200" kern="0" dirty="0" smtClean="0">
              <a:solidFill>
                <a:srgbClr val="5E5E8E"/>
              </a:solidFill>
              <a:latin typeface="Century Gothic" pitchFamily="34" charset="0"/>
            </a:endParaRPr>
          </a:p>
          <a:p>
            <a:pPr marL="457200" indent="-457200" algn="just">
              <a:spcBef>
                <a:spcPct val="20000"/>
              </a:spcBef>
              <a:defRPr/>
            </a:pPr>
            <a:r>
              <a:rPr lang="en-IE" sz="2200" kern="0" dirty="0" smtClean="0">
                <a:solidFill>
                  <a:srgbClr val="5E5E8E"/>
                </a:solidFill>
                <a:latin typeface="Century Gothic" pitchFamily="34" charset="0"/>
              </a:rPr>
              <a:t>Note</a:t>
            </a:r>
          </a:p>
          <a:p>
            <a:pPr marL="457200" indent="-457200" algn="just">
              <a:spcBef>
                <a:spcPct val="20000"/>
              </a:spcBef>
              <a:buFontTx/>
              <a:buChar char="•"/>
              <a:defRPr/>
            </a:pPr>
            <a:r>
              <a:rPr lang="en-IE" sz="2200" kern="0" dirty="0" smtClean="0">
                <a:solidFill>
                  <a:srgbClr val="5E5E8E"/>
                </a:solidFill>
                <a:latin typeface="Century Gothic" pitchFamily="34" charset="0"/>
              </a:rPr>
              <a:t>During the parallel phase the old EUMETCAST stream and the Basic Service on DVB-S2 will be identical. The order of received files or delays might be different. The data stream on the old system will generally be a few seconds delayed.</a:t>
            </a:r>
          </a:p>
          <a:p>
            <a:pPr marL="457200" indent="-457200" algn="just">
              <a:spcBef>
                <a:spcPct val="20000"/>
              </a:spcBef>
              <a:defRPr/>
            </a:pPr>
            <a:endParaRPr lang="en-IE" sz="2200" kern="0" dirty="0">
              <a:solidFill>
                <a:srgbClr val="5E5E8E"/>
              </a:solidFill>
              <a:latin typeface="Century Gothic" pitchFamily="34" charset="0"/>
            </a:endParaRPr>
          </a:p>
          <a:p>
            <a:pPr marL="457200" indent="-457200" algn="just">
              <a:spcBef>
                <a:spcPct val="20000"/>
              </a:spcBef>
              <a:buFontTx/>
              <a:buChar char="•"/>
              <a:defRPr/>
            </a:pPr>
            <a:endParaRPr lang="en-GB" sz="2200" kern="0" dirty="0">
              <a:solidFill>
                <a:srgbClr val="5E5E8E"/>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E07C9C16-6BAE-41FF-8B95-11190B8D89A7}" type="slidenum">
              <a:rPr lang="en-GB"/>
              <a:pPr/>
              <a:t>27</a:t>
            </a:fld>
            <a:endParaRPr lang="en-GB"/>
          </a:p>
        </p:txBody>
      </p:sp>
      <p:sp>
        <p:nvSpPr>
          <p:cNvPr id="50179" name="Rectangle 16"/>
          <p:cNvSpPr>
            <a:spLocks noGrp="1" noChangeArrowheads="1"/>
          </p:cNvSpPr>
          <p:nvPr>
            <p:ph type="title"/>
          </p:nvPr>
        </p:nvSpPr>
        <p:spPr/>
        <p:txBody>
          <a:bodyPr/>
          <a:lstStyle/>
          <a:p>
            <a:pPr marL="179388"/>
            <a:r>
              <a:rPr lang="en-GB" dirty="0" smtClean="0">
                <a:latin typeface="Arial" charset="0"/>
                <a:cs typeface="Arial" charset="0"/>
              </a:rPr>
              <a:t>Migration: the user side – making the switch</a:t>
            </a:r>
            <a:endParaRPr lang="en-US" dirty="0"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990601"/>
            <a:ext cx="8991600" cy="4756150"/>
          </a:xfrm>
          <a:prstGeom prst="rect">
            <a:avLst/>
          </a:prstGeom>
          <a:noFill/>
          <a:ln w="9525">
            <a:noFill/>
            <a:miter lim="800000"/>
            <a:headEnd/>
            <a:tailEnd/>
          </a:ln>
        </p:spPr>
        <p:txBody>
          <a:bodyPr/>
          <a:lstStyle/>
          <a:p>
            <a:pPr marL="457200" indent="-457200" algn="just">
              <a:spcBef>
                <a:spcPct val="20000"/>
              </a:spcBef>
              <a:buFontTx/>
              <a:buChar char="•"/>
              <a:defRPr/>
            </a:pPr>
            <a:r>
              <a:rPr lang="en-IE" sz="2200" kern="0" dirty="0" smtClean="0">
                <a:solidFill>
                  <a:srgbClr val="5E5E8E"/>
                </a:solidFill>
                <a:latin typeface="Century Gothic" pitchFamily="34" charset="0"/>
              </a:rPr>
              <a:t>On redundant systems, make the switch on the backup system, by updating the DVB router (change profile, load configuration, change it manually);</a:t>
            </a:r>
          </a:p>
          <a:p>
            <a:pPr marL="457200" indent="-457200" algn="just">
              <a:spcBef>
                <a:spcPct val="20000"/>
              </a:spcBef>
              <a:buFontTx/>
              <a:buChar char="•"/>
              <a:defRPr/>
            </a:pPr>
            <a:r>
              <a:rPr lang="en-IE" sz="2200" kern="0" dirty="0" smtClean="0">
                <a:solidFill>
                  <a:srgbClr val="5E5E8E"/>
                </a:solidFill>
                <a:latin typeface="Century Gothic" pitchFamily="34" charset="0"/>
              </a:rPr>
              <a:t>The DVB routers will lock to the new transponder within seconds, sometimes within few minutes;</a:t>
            </a:r>
          </a:p>
          <a:p>
            <a:pPr marL="457200" indent="-457200" algn="just">
              <a:spcBef>
                <a:spcPct val="20000"/>
              </a:spcBef>
              <a:buFontTx/>
              <a:buChar char="•"/>
              <a:defRPr/>
            </a:pPr>
            <a:r>
              <a:rPr lang="en-IE" sz="2200" kern="0" dirty="0" smtClean="0">
                <a:solidFill>
                  <a:srgbClr val="5E5E8E"/>
                </a:solidFill>
                <a:latin typeface="Century Gothic" pitchFamily="34" charset="0"/>
              </a:rPr>
              <a:t>Large antennas may need to be re-pointed;</a:t>
            </a:r>
          </a:p>
          <a:p>
            <a:pPr marL="457200" indent="-457200" algn="just">
              <a:spcBef>
                <a:spcPct val="20000"/>
              </a:spcBef>
              <a:buFontTx/>
              <a:buChar char="•"/>
              <a:defRPr/>
            </a:pPr>
            <a:r>
              <a:rPr lang="en-IE" sz="2200" kern="0" dirty="0" smtClean="0">
                <a:solidFill>
                  <a:srgbClr val="5E5E8E"/>
                </a:solidFill>
                <a:latin typeface="Century Gothic" pitchFamily="34" charset="0"/>
              </a:rPr>
              <a:t>If in doubt that the new system is less robust, keep your system in this configuration for a few days;</a:t>
            </a:r>
          </a:p>
          <a:p>
            <a:pPr marL="457200" indent="-457200" algn="just">
              <a:spcBef>
                <a:spcPct val="20000"/>
              </a:spcBef>
              <a:buFontTx/>
              <a:buChar char="•"/>
              <a:defRPr/>
            </a:pPr>
            <a:r>
              <a:rPr lang="en-IE" sz="2200" kern="0" dirty="0" smtClean="0">
                <a:solidFill>
                  <a:srgbClr val="5E5E8E"/>
                </a:solidFill>
                <a:latin typeface="Century Gothic" pitchFamily="34" charset="0"/>
              </a:rPr>
              <a:t>Switch the prime system to the new transponder.</a:t>
            </a:r>
          </a:p>
          <a:p>
            <a:pPr marL="457200" indent="-457200" algn="just">
              <a:spcBef>
                <a:spcPct val="20000"/>
              </a:spcBef>
              <a:buFontTx/>
              <a:buChar char="•"/>
              <a:defRPr/>
            </a:pPr>
            <a:endParaRPr lang="en-IE" sz="2200" kern="0" dirty="0" smtClean="0">
              <a:solidFill>
                <a:srgbClr val="5E5E8E"/>
              </a:solidFill>
              <a:latin typeface="Century Gothic" pitchFamily="34" charset="0"/>
            </a:endParaRPr>
          </a:p>
          <a:p>
            <a:pPr marL="457200" indent="-457200" algn="just">
              <a:spcBef>
                <a:spcPct val="20000"/>
              </a:spcBef>
              <a:defRPr/>
            </a:pPr>
            <a:r>
              <a:rPr lang="en-IE" sz="2200" kern="0" dirty="0" smtClean="0">
                <a:solidFill>
                  <a:srgbClr val="5E5E8E"/>
                </a:solidFill>
                <a:latin typeface="Century Gothic" pitchFamily="34" charset="0"/>
              </a:rPr>
              <a:t>Note: </a:t>
            </a:r>
          </a:p>
          <a:p>
            <a:pPr marL="457200" indent="-457200" algn="just">
              <a:spcBef>
                <a:spcPct val="20000"/>
              </a:spcBef>
              <a:buFontTx/>
              <a:buChar char="•"/>
              <a:defRPr/>
            </a:pPr>
            <a:r>
              <a:rPr lang="en-IE" sz="2200" kern="0" dirty="0" smtClean="0">
                <a:solidFill>
                  <a:srgbClr val="5E5E8E"/>
                </a:solidFill>
                <a:latin typeface="Century Gothic" pitchFamily="34" charset="0"/>
              </a:rPr>
              <a:t>there is no need to consider a switch back to the old system once the new system is declared operational after August. DVB-S will end in December.</a:t>
            </a:r>
          </a:p>
          <a:p>
            <a:pPr marL="457200" indent="-457200" algn="just">
              <a:spcBef>
                <a:spcPct val="20000"/>
              </a:spcBef>
              <a:buFontTx/>
              <a:buChar char="•"/>
              <a:defRPr/>
            </a:pPr>
            <a:endParaRPr lang="en-IE" sz="2200" kern="0" dirty="0">
              <a:solidFill>
                <a:srgbClr val="5E5E8E"/>
              </a:solidFill>
              <a:latin typeface="Century Gothic" pitchFamily="34" charset="0"/>
            </a:endParaRPr>
          </a:p>
          <a:p>
            <a:pPr marL="457200" indent="-457200" algn="just">
              <a:spcBef>
                <a:spcPct val="20000"/>
              </a:spcBef>
              <a:buFontTx/>
              <a:buChar char="•"/>
              <a:defRPr/>
            </a:pPr>
            <a:endParaRPr lang="en-GB" sz="2200" kern="0" dirty="0">
              <a:solidFill>
                <a:srgbClr val="5E5E8E"/>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E07C9C16-6BAE-41FF-8B95-11190B8D89A7}" type="slidenum">
              <a:rPr lang="en-GB"/>
              <a:pPr/>
              <a:t>28</a:t>
            </a:fld>
            <a:endParaRPr lang="en-GB"/>
          </a:p>
        </p:txBody>
      </p:sp>
      <p:sp>
        <p:nvSpPr>
          <p:cNvPr id="50179" name="Rectangle 16"/>
          <p:cNvSpPr>
            <a:spLocks noGrp="1" noChangeArrowheads="1"/>
          </p:cNvSpPr>
          <p:nvPr>
            <p:ph type="title"/>
          </p:nvPr>
        </p:nvSpPr>
        <p:spPr/>
        <p:txBody>
          <a:bodyPr/>
          <a:lstStyle/>
          <a:p>
            <a:pPr marL="179388"/>
            <a:r>
              <a:rPr lang="en-GB" dirty="0" smtClean="0">
                <a:latin typeface="Arial" charset="0"/>
                <a:cs typeface="Arial" charset="0"/>
              </a:rPr>
              <a:t>High Volume service and multi transponder</a:t>
            </a:r>
            <a:endParaRPr lang="en-US" dirty="0"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942975"/>
            <a:ext cx="8991600" cy="4803775"/>
          </a:xfrm>
          <a:prstGeom prst="rect">
            <a:avLst/>
          </a:prstGeom>
          <a:noFill/>
          <a:ln w="9525">
            <a:noFill/>
            <a:miter lim="800000"/>
            <a:headEnd/>
            <a:tailEnd/>
          </a:ln>
        </p:spPr>
        <p:txBody>
          <a:bodyPr/>
          <a:lstStyle/>
          <a:p>
            <a:pPr marL="457200" indent="-457200" algn="just">
              <a:spcBef>
                <a:spcPct val="20000"/>
              </a:spcBef>
              <a:defRPr/>
            </a:pPr>
            <a:r>
              <a:rPr lang="en-IE" sz="2200" kern="0" dirty="0" smtClean="0">
                <a:solidFill>
                  <a:srgbClr val="5E5E8E"/>
                </a:solidFill>
                <a:latin typeface="Century Gothic" pitchFamily="34" charset="0"/>
              </a:rPr>
              <a:t>Server side</a:t>
            </a:r>
            <a:endParaRPr lang="en-IE" sz="2200" kern="0" dirty="0" smtClean="0">
              <a:solidFill>
                <a:srgbClr val="5E5E8E"/>
              </a:solidFill>
              <a:latin typeface="Century Gothic" pitchFamily="34" charset="0"/>
            </a:endParaRPr>
          </a:p>
          <a:p>
            <a:pPr marL="457200" indent="-457200" algn="just">
              <a:spcBef>
                <a:spcPct val="20000"/>
              </a:spcBef>
              <a:defRPr/>
            </a:pPr>
            <a:endParaRPr lang="en-IE" sz="2200" kern="0" dirty="0" smtClean="0">
              <a:solidFill>
                <a:srgbClr val="5E5E8E"/>
              </a:solidFill>
              <a:latin typeface="Century Gothic" pitchFamily="34" charset="0"/>
            </a:endParaRPr>
          </a:p>
          <a:p>
            <a:pPr marL="457200" indent="-457200" algn="just">
              <a:spcBef>
                <a:spcPct val="20000"/>
              </a:spcBef>
              <a:buFont typeface="Arial" pitchFamily="34" charset="0"/>
              <a:buChar char="•"/>
              <a:defRPr/>
            </a:pPr>
            <a:r>
              <a:rPr lang="en-IE" sz="2200" kern="0" dirty="0" smtClean="0">
                <a:solidFill>
                  <a:srgbClr val="5E5E8E"/>
                </a:solidFill>
                <a:latin typeface="Century Gothic" pitchFamily="34" charset="0"/>
              </a:rPr>
              <a:t>Organisation of the new </a:t>
            </a:r>
            <a:r>
              <a:rPr lang="en-IE" sz="2200" kern="0" dirty="0" err="1" smtClean="0">
                <a:solidFill>
                  <a:srgbClr val="5E5E8E"/>
                </a:solidFill>
                <a:latin typeface="Century Gothic" pitchFamily="34" charset="0"/>
              </a:rPr>
              <a:t>EUMETCast</a:t>
            </a:r>
            <a:r>
              <a:rPr lang="en-IE" sz="2200" kern="0" dirty="0" smtClean="0">
                <a:solidFill>
                  <a:srgbClr val="5E5E8E"/>
                </a:solidFill>
                <a:latin typeface="Century Gothic" pitchFamily="34" charset="0"/>
              </a:rPr>
              <a:t> services on the sending side</a:t>
            </a:r>
            <a:r>
              <a:rPr lang="en-IE" sz="2200" kern="0" dirty="0" smtClean="0">
                <a:solidFill>
                  <a:srgbClr val="5E5E8E"/>
                </a:solidFill>
                <a:latin typeface="Century Gothic" pitchFamily="34" charset="0"/>
              </a:rPr>
              <a:t>:</a:t>
            </a:r>
          </a:p>
          <a:p>
            <a:pPr marL="457200" indent="-457200" algn="just">
              <a:spcBef>
                <a:spcPct val="20000"/>
              </a:spcBef>
              <a:defRPr/>
            </a:pPr>
            <a:endParaRPr lang="en-IE" sz="2200" kern="0" dirty="0" smtClean="0">
              <a:solidFill>
                <a:srgbClr val="5E5E8E"/>
              </a:solidFill>
              <a:latin typeface="Century Gothic" pitchFamily="34" charset="0"/>
            </a:endParaRPr>
          </a:p>
          <a:p>
            <a:pPr marL="914400" lvl="1" indent="-457200">
              <a:spcBef>
                <a:spcPct val="20000"/>
              </a:spcBef>
              <a:buFontTx/>
              <a:buChar char="•"/>
              <a:defRPr/>
            </a:pPr>
            <a:r>
              <a:rPr lang="en-IE" sz="2200" kern="0" dirty="0" err="1" smtClean="0">
                <a:solidFill>
                  <a:srgbClr val="5E5E8E"/>
                </a:solidFill>
                <a:latin typeface="Century Gothic" pitchFamily="34" charset="0"/>
              </a:rPr>
              <a:t>Tellicast</a:t>
            </a:r>
            <a:r>
              <a:rPr lang="en-IE" sz="2200" kern="0" dirty="0" smtClean="0">
                <a:solidFill>
                  <a:srgbClr val="5E5E8E"/>
                </a:solidFill>
                <a:latin typeface="Century Gothic" pitchFamily="34" charset="0"/>
              </a:rPr>
              <a:t> server process 1: Basic Service </a:t>
            </a:r>
            <a:r>
              <a:rPr lang="en-IE" sz="2200" kern="0" dirty="0" smtClean="0">
                <a:solidFill>
                  <a:srgbClr val="5E5E8E"/>
                </a:solidFill>
                <a:latin typeface="Century Gothic" pitchFamily="34" charset="0"/>
              </a:rPr>
              <a:t/>
            </a:r>
            <a:br>
              <a:rPr lang="en-IE" sz="2200" kern="0" dirty="0" smtClean="0">
                <a:solidFill>
                  <a:srgbClr val="5E5E8E"/>
                </a:solidFill>
                <a:latin typeface="Century Gothic" pitchFamily="34" charset="0"/>
              </a:rPr>
            </a:br>
            <a:r>
              <a:rPr lang="en-IE" sz="2200" kern="0" dirty="0" smtClean="0">
                <a:solidFill>
                  <a:srgbClr val="5E5E8E"/>
                </a:solidFill>
                <a:latin typeface="Century Gothic" pitchFamily="34" charset="0"/>
              </a:rPr>
              <a:t>(</a:t>
            </a:r>
            <a:r>
              <a:rPr lang="en-IE" sz="2200" kern="0" dirty="0" smtClean="0">
                <a:solidFill>
                  <a:srgbClr val="5E5E8E"/>
                </a:solidFill>
                <a:latin typeface="Century Gothic" pitchFamily="34" charset="0"/>
              </a:rPr>
              <a:t>identical to current service);</a:t>
            </a:r>
          </a:p>
          <a:p>
            <a:pPr marL="914400" lvl="1" indent="-457200" algn="just">
              <a:spcBef>
                <a:spcPct val="20000"/>
              </a:spcBef>
              <a:buFontTx/>
              <a:buChar char="•"/>
              <a:defRPr/>
            </a:pPr>
            <a:r>
              <a:rPr lang="en-IE" sz="2200" kern="0" dirty="0" err="1" smtClean="0">
                <a:solidFill>
                  <a:srgbClr val="5E5E8E"/>
                </a:solidFill>
                <a:latin typeface="Century Gothic" pitchFamily="34" charset="0"/>
              </a:rPr>
              <a:t>Tellicast</a:t>
            </a:r>
            <a:r>
              <a:rPr lang="en-IE" sz="2200" kern="0" dirty="0" smtClean="0">
                <a:solidFill>
                  <a:srgbClr val="5E5E8E"/>
                </a:solidFill>
                <a:latin typeface="Century Gothic" pitchFamily="34" charset="0"/>
              </a:rPr>
              <a:t> server process 2: High volume service;</a:t>
            </a:r>
          </a:p>
          <a:p>
            <a:pPr marL="914400" lvl="1" indent="-457200" algn="just">
              <a:spcBef>
                <a:spcPct val="20000"/>
              </a:spcBef>
              <a:buFontTx/>
              <a:buChar char="•"/>
              <a:defRPr/>
            </a:pPr>
            <a:r>
              <a:rPr lang="en-IE" sz="2200" kern="0" dirty="0" err="1" smtClean="0">
                <a:solidFill>
                  <a:srgbClr val="5E5E8E"/>
                </a:solidFill>
                <a:latin typeface="Century Gothic" pitchFamily="34" charset="0"/>
              </a:rPr>
              <a:t>Tellicast</a:t>
            </a:r>
            <a:r>
              <a:rPr lang="en-IE" sz="2200" kern="0" dirty="0" smtClean="0">
                <a:solidFill>
                  <a:srgbClr val="5E5E8E"/>
                </a:solidFill>
                <a:latin typeface="Century Gothic" pitchFamily="34" charset="0"/>
              </a:rPr>
              <a:t> server process 3: </a:t>
            </a:r>
            <a:r>
              <a:rPr lang="en-IE" sz="2200" kern="0" dirty="0" err="1" smtClean="0">
                <a:solidFill>
                  <a:srgbClr val="5E5E8E"/>
                </a:solidFill>
                <a:latin typeface="Century Gothic" pitchFamily="34" charset="0"/>
              </a:rPr>
              <a:t>EUMETCast</a:t>
            </a:r>
            <a:r>
              <a:rPr lang="en-IE" sz="2200" kern="0" dirty="0" smtClean="0">
                <a:solidFill>
                  <a:srgbClr val="5E5E8E"/>
                </a:solidFill>
                <a:latin typeface="Century Gothic" pitchFamily="34" charset="0"/>
              </a:rPr>
              <a:t> terrestrial;</a:t>
            </a:r>
          </a:p>
          <a:p>
            <a:pPr marL="914400" lvl="1" indent="-457200" algn="just">
              <a:spcBef>
                <a:spcPct val="20000"/>
              </a:spcBef>
              <a:buFontTx/>
              <a:buChar char="•"/>
              <a:defRPr/>
            </a:pPr>
            <a:r>
              <a:rPr lang="en-IE" sz="2200" kern="0" dirty="0" err="1" smtClean="0">
                <a:solidFill>
                  <a:srgbClr val="5E5E8E"/>
                </a:solidFill>
                <a:latin typeface="Century Gothic" pitchFamily="34" charset="0"/>
              </a:rPr>
              <a:t>Tellicast</a:t>
            </a:r>
            <a:r>
              <a:rPr lang="en-IE" sz="2200" kern="0" dirty="0" smtClean="0">
                <a:solidFill>
                  <a:srgbClr val="5E5E8E"/>
                </a:solidFill>
                <a:latin typeface="Century Gothic" pitchFamily="34" charset="0"/>
              </a:rPr>
              <a:t> server process 4: ... (next transponder);</a:t>
            </a:r>
          </a:p>
          <a:p>
            <a:pPr marL="457200" indent="-457200" algn="just">
              <a:spcBef>
                <a:spcPct val="20000"/>
              </a:spcBef>
              <a:buFontTx/>
              <a:buChar char="•"/>
              <a:defRPr/>
            </a:pPr>
            <a:endParaRPr lang="en-IE" sz="2200" kern="0" dirty="0" smtClean="0">
              <a:solidFill>
                <a:srgbClr val="5E5E8E"/>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E07C9C16-6BAE-41FF-8B95-11190B8D89A7}" type="slidenum">
              <a:rPr lang="en-GB"/>
              <a:pPr/>
              <a:t>29</a:t>
            </a:fld>
            <a:endParaRPr lang="en-GB"/>
          </a:p>
        </p:txBody>
      </p:sp>
      <p:sp>
        <p:nvSpPr>
          <p:cNvPr id="50179" name="Rectangle 16"/>
          <p:cNvSpPr>
            <a:spLocks noGrp="1" noChangeArrowheads="1"/>
          </p:cNvSpPr>
          <p:nvPr>
            <p:ph type="title"/>
          </p:nvPr>
        </p:nvSpPr>
        <p:spPr/>
        <p:txBody>
          <a:bodyPr/>
          <a:lstStyle/>
          <a:p>
            <a:pPr marL="179388"/>
            <a:r>
              <a:rPr lang="en-GB" dirty="0" smtClean="0">
                <a:latin typeface="Arial" charset="0"/>
                <a:cs typeface="Arial" charset="0"/>
              </a:rPr>
              <a:t>High Volume service and multi transponder</a:t>
            </a:r>
            <a:endParaRPr lang="en-US" dirty="0"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942975"/>
            <a:ext cx="8991600" cy="4803775"/>
          </a:xfrm>
          <a:prstGeom prst="rect">
            <a:avLst/>
          </a:prstGeom>
          <a:noFill/>
          <a:ln w="9525">
            <a:noFill/>
            <a:miter lim="800000"/>
            <a:headEnd/>
            <a:tailEnd/>
          </a:ln>
        </p:spPr>
        <p:txBody>
          <a:bodyPr/>
          <a:lstStyle/>
          <a:p>
            <a:pPr marL="457200" indent="-457200" algn="just">
              <a:spcBef>
                <a:spcPct val="20000"/>
              </a:spcBef>
              <a:defRPr/>
            </a:pPr>
            <a:r>
              <a:rPr lang="en-IE" sz="2200" kern="0" dirty="0" smtClean="0">
                <a:solidFill>
                  <a:srgbClr val="5E5E8E"/>
                </a:solidFill>
                <a:latin typeface="Century Gothic" pitchFamily="34" charset="0"/>
              </a:rPr>
              <a:t>User </a:t>
            </a:r>
            <a:r>
              <a:rPr lang="en-IE" sz="2200" kern="0" dirty="0" smtClean="0">
                <a:solidFill>
                  <a:srgbClr val="5E5E8E"/>
                </a:solidFill>
                <a:latin typeface="Century Gothic" pitchFamily="34" charset="0"/>
              </a:rPr>
              <a:t>side</a:t>
            </a:r>
          </a:p>
          <a:p>
            <a:pPr marL="457200" indent="-457200" algn="just">
              <a:spcBef>
                <a:spcPct val="20000"/>
              </a:spcBef>
              <a:defRPr/>
            </a:pPr>
            <a:endParaRPr lang="en-IE" sz="2200" kern="0" dirty="0" smtClean="0">
              <a:solidFill>
                <a:srgbClr val="5E5E8E"/>
              </a:solidFill>
              <a:latin typeface="Century Gothic" pitchFamily="34" charset="0"/>
            </a:endParaRPr>
          </a:p>
          <a:p>
            <a:pPr marL="457200" indent="-457200">
              <a:spcBef>
                <a:spcPct val="20000"/>
              </a:spcBef>
              <a:buFontTx/>
              <a:buChar char="•"/>
              <a:defRPr/>
            </a:pPr>
            <a:r>
              <a:rPr lang="en-IE" sz="2200" kern="0" dirty="0" smtClean="0">
                <a:solidFill>
                  <a:srgbClr val="5E5E8E"/>
                </a:solidFill>
                <a:latin typeface="Century Gothic" pitchFamily="34" charset="0"/>
              </a:rPr>
              <a:t>Each Service has its own announcement channel;</a:t>
            </a:r>
            <a:br>
              <a:rPr lang="en-IE" sz="2200" kern="0" dirty="0" smtClean="0">
                <a:solidFill>
                  <a:srgbClr val="5E5E8E"/>
                </a:solidFill>
                <a:latin typeface="Century Gothic" pitchFamily="34" charset="0"/>
              </a:rPr>
            </a:br>
            <a:r>
              <a:rPr lang="en-IE" sz="2200" kern="0" dirty="0" smtClean="0">
                <a:solidFill>
                  <a:srgbClr val="5E5E8E"/>
                </a:solidFill>
                <a:latin typeface="Century Gothic" pitchFamily="34" charset="0"/>
              </a:rPr>
              <a:t>Choices are:</a:t>
            </a:r>
          </a:p>
          <a:p>
            <a:pPr marL="914400" lvl="1" indent="-457200" algn="just">
              <a:spcBef>
                <a:spcPct val="20000"/>
              </a:spcBef>
              <a:buFontTx/>
              <a:buChar char="•"/>
              <a:defRPr/>
            </a:pPr>
            <a:r>
              <a:rPr lang="en-IE" sz="2200" kern="0" dirty="0" smtClean="0">
                <a:solidFill>
                  <a:srgbClr val="5E5E8E"/>
                </a:solidFill>
                <a:latin typeface="Century Gothic" pitchFamily="34" charset="0"/>
              </a:rPr>
              <a:t>One physical station (PC) per service (requires multiple software licenses/EKUs);</a:t>
            </a:r>
          </a:p>
          <a:p>
            <a:pPr marL="914400" lvl="1" indent="-457200" algn="just">
              <a:spcBef>
                <a:spcPct val="20000"/>
              </a:spcBef>
              <a:buFontTx/>
              <a:buChar char="•"/>
              <a:defRPr/>
            </a:pPr>
            <a:r>
              <a:rPr lang="en-IE" sz="2200" kern="0" dirty="0" smtClean="0">
                <a:solidFill>
                  <a:srgbClr val="5E5E8E"/>
                </a:solidFill>
                <a:latin typeface="Century Gothic" pitchFamily="34" charset="0"/>
              </a:rPr>
              <a:t>One PC for multiple services, start multiple </a:t>
            </a:r>
            <a:r>
              <a:rPr lang="en-IE" sz="2200" kern="0" dirty="0" err="1" smtClean="0">
                <a:solidFill>
                  <a:srgbClr val="5E5E8E"/>
                </a:solidFill>
                <a:latin typeface="Century Gothic" pitchFamily="34" charset="0"/>
              </a:rPr>
              <a:t>Tellicast</a:t>
            </a:r>
            <a:r>
              <a:rPr lang="en-IE" sz="2200" kern="0" dirty="0" smtClean="0">
                <a:solidFill>
                  <a:srgbClr val="5E5E8E"/>
                </a:solidFill>
                <a:latin typeface="Century Gothic" pitchFamily="34" charset="0"/>
              </a:rPr>
              <a:t> client processes;</a:t>
            </a:r>
          </a:p>
          <a:p>
            <a:pPr marL="914400" lvl="1" indent="-457200" algn="just">
              <a:spcBef>
                <a:spcPct val="20000"/>
              </a:spcBef>
              <a:buFontTx/>
              <a:buChar char="•"/>
              <a:defRPr/>
            </a:pPr>
            <a:r>
              <a:rPr lang="en-IE" sz="2200" kern="0" dirty="0" smtClean="0">
                <a:solidFill>
                  <a:srgbClr val="5E5E8E"/>
                </a:solidFill>
                <a:latin typeface="Century Gothic" pitchFamily="34" charset="0"/>
              </a:rPr>
              <a:t>EUMETSAT will provide details early enough before High Volume service will be started.</a:t>
            </a:r>
          </a:p>
          <a:p>
            <a:pPr marL="457200" indent="-457200" algn="just">
              <a:spcBef>
                <a:spcPct val="20000"/>
              </a:spcBef>
              <a:buFontTx/>
              <a:buChar char="•"/>
              <a:defRPr/>
            </a:pPr>
            <a:endParaRPr lang="en-IE" sz="2200" kern="0" dirty="0" smtClean="0">
              <a:solidFill>
                <a:srgbClr val="5E5E8E"/>
              </a:solidFill>
              <a:latin typeface="Century Gothic" pitchFamily="34" charset="0"/>
            </a:endParaRPr>
          </a:p>
          <a:p>
            <a:pPr marL="457200" indent="-457200" algn="just">
              <a:spcBef>
                <a:spcPct val="20000"/>
              </a:spcBef>
              <a:buFontTx/>
              <a:buChar char="•"/>
              <a:defRPr/>
            </a:pPr>
            <a:r>
              <a:rPr lang="en-IE" sz="2200" kern="0" dirty="0" smtClean="0">
                <a:solidFill>
                  <a:srgbClr val="5E5E8E"/>
                </a:solidFill>
                <a:latin typeface="Century Gothic" pitchFamily="34" charset="0"/>
              </a:rPr>
              <a:t>Addition of services are scalable by adding dedicated stations, or upgrading hardware.</a:t>
            </a:r>
          </a:p>
          <a:p>
            <a:pPr marL="457200" indent="-457200" algn="just">
              <a:spcBef>
                <a:spcPct val="20000"/>
              </a:spcBef>
              <a:buFontTx/>
              <a:buChar char="•"/>
              <a:defRPr/>
            </a:pPr>
            <a:endParaRPr lang="en-IE" sz="2200" kern="0" dirty="0">
              <a:solidFill>
                <a:srgbClr val="5E5E8E"/>
              </a:solidFill>
              <a:latin typeface="Century Gothic" pitchFamily="34" charset="0"/>
            </a:endParaRPr>
          </a:p>
          <a:p>
            <a:pPr marL="457200" indent="-457200" algn="just">
              <a:spcBef>
                <a:spcPct val="20000"/>
              </a:spcBef>
              <a:buFontTx/>
              <a:buChar char="•"/>
              <a:defRPr/>
            </a:pPr>
            <a:endParaRPr lang="en-GB" sz="2200" kern="0" dirty="0">
              <a:solidFill>
                <a:srgbClr val="5E5E8E"/>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A948DA5F-9955-483D-9C40-A45486374CD3}" type="slidenum">
              <a:rPr lang="en-GB"/>
              <a:pPr/>
              <a:t>3</a:t>
            </a:fld>
            <a:endParaRPr lang="en-GB"/>
          </a:p>
        </p:txBody>
      </p:sp>
      <p:sp>
        <p:nvSpPr>
          <p:cNvPr id="22531" name="Rectangle 16"/>
          <p:cNvSpPr>
            <a:spLocks noGrp="1" noChangeArrowheads="1"/>
          </p:cNvSpPr>
          <p:nvPr>
            <p:ph type="title"/>
          </p:nvPr>
        </p:nvSpPr>
        <p:spPr/>
        <p:txBody>
          <a:bodyPr/>
          <a:lstStyle/>
          <a:p>
            <a:pPr marL="179388"/>
            <a:r>
              <a:rPr lang="en-GB" smtClean="0">
                <a:latin typeface="Arial" charset="0"/>
                <a:cs typeface="Arial" charset="0"/>
              </a:rPr>
              <a:t>Data Rate Evolution in the Past</a:t>
            </a:r>
            <a:endParaRPr lang="en-US"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graphicFrame>
        <p:nvGraphicFramePr>
          <p:cNvPr id="19" name="Chart 18"/>
          <p:cNvGraphicFramePr>
            <a:graphicFrameLocks noGrp="1"/>
          </p:cNvGraphicFramePr>
          <p:nvPr/>
        </p:nvGraphicFramePr>
        <p:xfrm>
          <a:off x="933450" y="1400175"/>
          <a:ext cx="8296275"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FD7AF849-0C38-4D76-9B23-F6F466E64D80}" type="slidenum">
              <a:rPr lang="en-GB"/>
              <a:pPr/>
              <a:t>30</a:t>
            </a:fld>
            <a:endParaRPr lang="en-GB"/>
          </a:p>
        </p:txBody>
      </p:sp>
      <p:sp>
        <p:nvSpPr>
          <p:cNvPr id="47107" name="Rectangle 16"/>
          <p:cNvSpPr>
            <a:spLocks noGrp="1" noChangeArrowheads="1"/>
          </p:cNvSpPr>
          <p:nvPr>
            <p:ph type="title"/>
          </p:nvPr>
        </p:nvSpPr>
        <p:spPr/>
        <p:txBody>
          <a:bodyPr/>
          <a:lstStyle/>
          <a:p>
            <a:pPr marL="179388"/>
            <a:r>
              <a:rPr lang="en-GB" smtClean="0">
                <a:latin typeface="Arial" charset="0"/>
                <a:cs typeface="Arial" charset="0"/>
              </a:rPr>
              <a:t>Timeline</a:t>
            </a:r>
            <a:endParaRPr lang="en-US"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33388" y="1009651"/>
            <a:ext cx="8991600" cy="4832350"/>
          </a:xfrm>
          <a:prstGeom prst="rect">
            <a:avLst/>
          </a:prstGeom>
          <a:noFill/>
          <a:ln w="9525">
            <a:noFill/>
            <a:miter lim="800000"/>
            <a:headEnd/>
            <a:tailEnd/>
          </a:ln>
        </p:spPr>
        <p:txBody>
          <a:bodyPr/>
          <a:lstStyle/>
          <a:p>
            <a:pPr marL="457200" indent="-457200">
              <a:spcBef>
                <a:spcPct val="20000"/>
              </a:spcBef>
              <a:buFontTx/>
              <a:buChar char="•"/>
              <a:defRPr/>
            </a:pPr>
            <a:r>
              <a:rPr lang="en-IE" sz="2200" kern="0" dirty="0">
                <a:solidFill>
                  <a:srgbClr val="5E5E8E"/>
                </a:solidFill>
                <a:latin typeface="Century Gothic" pitchFamily="34" charset="0"/>
              </a:rPr>
              <a:t>Until </a:t>
            </a:r>
            <a:r>
              <a:rPr lang="en-IE" sz="2200" kern="0" dirty="0" smtClean="0">
                <a:solidFill>
                  <a:srgbClr val="5E5E8E"/>
                </a:solidFill>
                <a:latin typeface="Century Gothic" pitchFamily="34" charset="0"/>
              </a:rPr>
              <a:t>June </a:t>
            </a:r>
            <a:r>
              <a:rPr lang="en-IE" sz="2200" kern="0" dirty="0">
                <a:solidFill>
                  <a:srgbClr val="5E5E8E"/>
                </a:solidFill>
                <a:latin typeface="Century Gothic" pitchFamily="34" charset="0"/>
              </a:rPr>
              <a:t>2014: </a:t>
            </a:r>
            <a:br>
              <a:rPr lang="en-IE" sz="2200" kern="0" dirty="0">
                <a:solidFill>
                  <a:srgbClr val="5E5E8E"/>
                </a:solidFill>
                <a:latin typeface="Century Gothic" pitchFamily="34" charset="0"/>
              </a:rPr>
            </a:br>
            <a:r>
              <a:rPr lang="en-IE" sz="2200" kern="0" dirty="0">
                <a:solidFill>
                  <a:srgbClr val="5E5E8E"/>
                </a:solidFill>
                <a:latin typeface="Century Gothic" pitchFamily="34" charset="0"/>
              </a:rPr>
              <a:t>Implementation of System, </a:t>
            </a:r>
            <a:r>
              <a:rPr lang="en-IE" sz="2200" kern="0" dirty="0" smtClean="0">
                <a:solidFill>
                  <a:srgbClr val="5E5E8E"/>
                </a:solidFill>
                <a:latin typeface="Century Gothic" pitchFamily="34" charset="0"/>
              </a:rPr>
              <a:t>update </a:t>
            </a:r>
            <a:r>
              <a:rPr lang="en-IE" sz="2200" kern="0" dirty="0">
                <a:solidFill>
                  <a:srgbClr val="5E5E8E"/>
                </a:solidFill>
                <a:latin typeface="Century Gothic" pitchFamily="34" charset="0"/>
              </a:rPr>
              <a:t>of information for users – antenna sizes, equipment, timeline</a:t>
            </a:r>
          </a:p>
          <a:p>
            <a:pPr marL="457200" indent="-457200">
              <a:spcBef>
                <a:spcPct val="20000"/>
              </a:spcBef>
              <a:buFontTx/>
              <a:buChar char="•"/>
              <a:defRPr/>
            </a:pPr>
            <a:r>
              <a:rPr lang="en-IE" sz="2200" kern="0" dirty="0" smtClean="0">
                <a:solidFill>
                  <a:srgbClr val="5E5E8E"/>
                </a:solidFill>
                <a:latin typeface="Century Gothic" pitchFamily="34" charset="0"/>
              </a:rPr>
              <a:t>June </a:t>
            </a:r>
            <a:r>
              <a:rPr lang="en-IE" sz="2200" kern="0" dirty="0">
                <a:solidFill>
                  <a:srgbClr val="5E5E8E"/>
                </a:solidFill>
                <a:latin typeface="Century Gothic" pitchFamily="34" charset="0"/>
              </a:rPr>
              <a:t>2014: </a:t>
            </a:r>
            <a:r>
              <a:rPr lang="en-IE" sz="2200" kern="0" dirty="0" smtClean="0">
                <a:solidFill>
                  <a:srgbClr val="5E5E8E"/>
                </a:solidFill>
                <a:latin typeface="Century Gothic" pitchFamily="34" charset="0"/>
              </a:rPr>
              <a:t>Downlink </a:t>
            </a:r>
            <a:r>
              <a:rPr lang="en-IE" sz="2200" kern="0" dirty="0" smtClean="0">
                <a:solidFill>
                  <a:srgbClr val="5E5E8E"/>
                </a:solidFill>
                <a:latin typeface="Century Gothic" pitchFamily="34" charset="0"/>
              </a:rPr>
              <a:t>S</a:t>
            </a:r>
            <a:r>
              <a:rPr lang="en-IE" sz="2200" kern="0" dirty="0" smtClean="0">
                <a:solidFill>
                  <a:srgbClr val="5E5E8E"/>
                </a:solidFill>
                <a:latin typeface="Century Gothic" pitchFamily="34" charset="0"/>
              </a:rPr>
              <a:t>witch-On</a:t>
            </a:r>
            <a:endParaRPr lang="en-IE" sz="2200" kern="0" dirty="0" smtClean="0">
              <a:solidFill>
                <a:srgbClr val="5E5E8E"/>
              </a:solidFill>
              <a:latin typeface="Century Gothic" pitchFamily="34" charset="0"/>
            </a:endParaRPr>
          </a:p>
          <a:p>
            <a:pPr marL="457200" indent="-457200">
              <a:spcBef>
                <a:spcPct val="20000"/>
              </a:spcBef>
              <a:buFontTx/>
              <a:buChar char="•"/>
              <a:defRPr/>
            </a:pPr>
            <a:r>
              <a:rPr lang="en-IE" sz="2200" kern="0" dirty="0" smtClean="0">
                <a:solidFill>
                  <a:srgbClr val="5E5E8E"/>
                </a:solidFill>
                <a:latin typeface="Century Gothic" pitchFamily="34" charset="0"/>
              </a:rPr>
              <a:t>July 2014: Service </a:t>
            </a:r>
            <a:r>
              <a:rPr lang="en-IE" sz="2200" kern="0" dirty="0">
                <a:solidFill>
                  <a:srgbClr val="5E5E8E"/>
                </a:solidFill>
                <a:latin typeface="Century Gothic" pitchFamily="34" charset="0"/>
              </a:rPr>
              <a:t>validation with pilot users</a:t>
            </a:r>
          </a:p>
          <a:p>
            <a:pPr marL="457200" indent="-457200">
              <a:spcBef>
                <a:spcPct val="20000"/>
              </a:spcBef>
              <a:buFontTx/>
              <a:buChar char="•"/>
              <a:defRPr/>
            </a:pPr>
            <a:r>
              <a:rPr lang="en-IE" sz="2200" kern="0" dirty="0" smtClean="0">
                <a:solidFill>
                  <a:srgbClr val="5E5E8E"/>
                </a:solidFill>
                <a:latin typeface="Century Gothic" pitchFamily="34" charset="0"/>
              </a:rPr>
              <a:t>Begin of </a:t>
            </a:r>
            <a:r>
              <a:rPr lang="en-IE" sz="2200" kern="0" dirty="0">
                <a:solidFill>
                  <a:srgbClr val="5E5E8E"/>
                </a:solidFill>
                <a:latin typeface="Century Gothic" pitchFamily="34" charset="0"/>
              </a:rPr>
              <a:t>August 2014: </a:t>
            </a:r>
            <a:br>
              <a:rPr lang="en-IE" sz="2200" kern="0" dirty="0">
                <a:solidFill>
                  <a:srgbClr val="5E5E8E"/>
                </a:solidFill>
                <a:latin typeface="Century Gothic" pitchFamily="34" charset="0"/>
              </a:rPr>
            </a:br>
            <a:r>
              <a:rPr lang="en-IE" sz="2200" kern="0" dirty="0">
                <a:solidFill>
                  <a:srgbClr val="5E5E8E"/>
                </a:solidFill>
                <a:latin typeface="Century Gothic" pitchFamily="34" charset="0"/>
              </a:rPr>
              <a:t>Start of operational Basic Service and Test High Volume </a:t>
            </a:r>
            <a:r>
              <a:rPr lang="en-IE" sz="2200" kern="0" dirty="0" smtClean="0">
                <a:solidFill>
                  <a:srgbClr val="5E5E8E"/>
                </a:solidFill>
                <a:latin typeface="Century Gothic" pitchFamily="34" charset="0"/>
              </a:rPr>
              <a:t>Service</a:t>
            </a:r>
          </a:p>
          <a:p>
            <a:pPr marL="457200" indent="-457200">
              <a:spcBef>
                <a:spcPct val="20000"/>
              </a:spcBef>
              <a:buFontTx/>
              <a:buChar char="•"/>
              <a:defRPr/>
            </a:pPr>
            <a:r>
              <a:rPr lang="en-IE" sz="2200" kern="0" dirty="0" smtClean="0">
                <a:solidFill>
                  <a:srgbClr val="5E5E8E"/>
                </a:solidFill>
                <a:latin typeface="Century Gothic" pitchFamily="34" charset="0"/>
              </a:rPr>
              <a:t>October 2014:</a:t>
            </a:r>
            <a:br>
              <a:rPr lang="en-IE" sz="2200" kern="0" dirty="0" smtClean="0">
                <a:solidFill>
                  <a:srgbClr val="5E5E8E"/>
                </a:solidFill>
                <a:latin typeface="Century Gothic" pitchFamily="34" charset="0"/>
              </a:rPr>
            </a:br>
            <a:r>
              <a:rPr lang="en-IE" sz="2200" kern="0" dirty="0" smtClean="0">
                <a:solidFill>
                  <a:srgbClr val="5E5E8E"/>
                </a:solidFill>
                <a:latin typeface="Century Gothic" pitchFamily="34" charset="0"/>
              </a:rPr>
              <a:t>Migration of C-Band Africa/Americas to DVB-S2 feed</a:t>
            </a:r>
            <a:endParaRPr lang="en-IE"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31 December 2014: End of current DVB-S service</a:t>
            </a:r>
          </a:p>
          <a:p>
            <a:pPr marL="457200" indent="-457200" algn="just">
              <a:spcBef>
                <a:spcPct val="20000"/>
              </a:spcBef>
              <a:buFontTx/>
              <a:buChar char="•"/>
              <a:defRPr/>
            </a:pPr>
            <a:r>
              <a:rPr lang="en-IE" sz="2200" kern="0" dirty="0">
                <a:solidFill>
                  <a:srgbClr val="5E5E8E"/>
                </a:solidFill>
                <a:latin typeface="Century Gothic" pitchFamily="34" charset="0"/>
              </a:rPr>
              <a:t>2015 or later: Start of operational High Volume Service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6"/>
          <p:cNvSpPr>
            <a:spLocks noGrp="1" noChangeArrowheads="1"/>
          </p:cNvSpPr>
          <p:nvPr>
            <p:ph type="title"/>
          </p:nvPr>
        </p:nvSpPr>
        <p:spPr>
          <a:xfrm>
            <a:off x="0" y="161925"/>
            <a:ext cx="9799638" cy="854075"/>
          </a:xfrm>
        </p:spPr>
        <p:txBody>
          <a:bodyPr/>
          <a:lstStyle/>
          <a:p>
            <a:pPr algn="ctr" eaLnBrk="1" hangingPunct="1"/>
            <a:r>
              <a:rPr lang="en-GB" dirty="0" smtClean="0">
                <a:latin typeface="Arial" charset="0"/>
                <a:cs typeface="Arial" charset="0"/>
              </a:rPr>
              <a:t>June – July 2014: test and validation</a:t>
            </a:r>
            <a:endParaRPr lang="en-US" dirty="0" smtClean="0">
              <a:latin typeface="Arial" charset="0"/>
              <a:cs typeface="Arial" charset="0"/>
            </a:endParaRPr>
          </a:p>
        </p:txBody>
      </p:sp>
      <p:sp>
        <p:nvSpPr>
          <p:cNvPr id="3076" name="Slide Number Placeholder 3"/>
          <p:cNvSpPr>
            <a:spLocks noGrp="1"/>
          </p:cNvSpPr>
          <p:nvPr>
            <p:ph type="sldNum" sz="quarter" idx="4294967295"/>
          </p:nvPr>
        </p:nvSpPr>
        <p:spPr bwMode="auto">
          <a:xfrm>
            <a:off x="0" y="6477000"/>
            <a:ext cx="711200" cy="266700"/>
          </a:xfrm>
          <a:prstGeom prst="rect">
            <a:avLst/>
          </a:prstGeom>
          <a:noFill/>
          <a:ln>
            <a:miter lim="800000"/>
            <a:headEnd/>
            <a:tailEnd/>
          </a:ln>
        </p:spPr>
        <p:txBody>
          <a:bodyPr/>
          <a:lstStyle/>
          <a:p>
            <a:r>
              <a:rPr lang="en-GB"/>
              <a:t>Slide: </a:t>
            </a:r>
            <a:fld id="{A3D02BCF-B9B7-4768-83FA-7BFEAB80CA2A}" type="slidenum">
              <a:rPr lang="en-GB"/>
              <a:pPr/>
              <a:t>31</a:t>
            </a:fld>
            <a:endParaRPr lang="en-GB"/>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graphicFrame>
        <p:nvGraphicFramePr>
          <p:cNvPr id="3074" name="Object 6"/>
          <p:cNvGraphicFramePr>
            <a:graphicFrameLocks noChangeAspect="1"/>
          </p:cNvGraphicFramePr>
          <p:nvPr/>
        </p:nvGraphicFramePr>
        <p:xfrm>
          <a:off x="4556125" y="1531938"/>
          <a:ext cx="5349875" cy="4713287"/>
        </p:xfrm>
        <a:graphic>
          <a:graphicData uri="http://schemas.openxmlformats.org/presentationml/2006/ole">
            <p:oleObj spid="_x0000_s87042" name="Visio" r:id="rId3" imgW="6105710" imgH="6181513" progId="Visio.Drawing.11">
              <p:embed/>
            </p:oleObj>
          </a:graphicData>
        </a:graphic>
      </p:graphicFrame>
      <p:sp>
        <p:nvSpPr>
          <p:cNvPr id="3079" name="TextBox 11"/>
          <p:cNvSpPr txBox="1">
            <a:spLocks noChangeArrowheads="1"/>
          </p:cNvSpPr>
          <p:nvPr/>
        </p:nvSpPr>
        <p:spPr bwMode="auto">
          <a:xfrm>
            <a:off x="6372225" y="1400175"/>
            <a:ext cx="990600" cy="230188"/>
          </a:xfrm>
          <a:prstGeom prst="rect">
            <a:avLst/>
          </a:prstGeom>
          <a:noFill/>
          <a:ln w="9525">
            <a:noFill/>
            <a:miter lim="800000"/>
            <a:headEnd/>
            <a:tailEnd/>
          </a:ln>
        </p:spPr>
        <p:txBody>
          <a:bodyPr>
            <a:spAutoFit/>
          </a:bodyPr>
          <a:lstStyle/>
          <a:p>
            <a:r>
              <a:rPr lang="en-GB">
                <a:solidFill>
                  <a:schemeClr val="tx1"/>
                </a:solidFill>
              </a:rPr>
              <a:t>EUTELSAT 9A</a:t>
            </a:r>
          </a:p>
        </p:txBody>
      </p:sp>
      <p:sp>
        <p:nvSpPr>
          <p:cNvPr id="3080" name="TextBox 12"/>
          <p:cNvSpPr txBox="1">
            <a:spLocks noChangeArrowheads="1"/>
          </p:cNvSpPr>
          <p:nvPr/>
        </p:nvSpPr>
        <p:spPr bwMode="auto">
          <a:xfrm>
            <a:off x="8524875" y="2152650"/>
            <a:ext cx="990600" cy="369888"/>
          </a:xfrm>
          <a:prstGeom prst="rect">
            <a:avLst/>
          </a:prstGeom>
          <a:noFill/>
          <a:ln w="9525">
            <a:noFill/>
            <a:miter lim="800000"/>
            <a:headEnd/>
            <a:tailEnd/>
          </a:ln>
        </p:spPr>
        <p:txBody>
          <a:bodyPr>
            <a:spAutoFit/>
          </a:bodyPr>
          <a:lstStyle/>
          <a:p>
            <a:r>
              <a:rPr lang="en-GB">
                <a:solidFill>
                  <a:schemeClr val="tx1"/>
                </a:solidFill>
              </a:rPr>
              <a:t>EUTELSAT 5West A</a:t>
            </a:r>
          </a:p>
        </p:txBody>
      </p:sp>
      <p:sp>
        <p:nvSpPr>
          <p:cNvPr id="3081" name="TextBox 13"/>
          <p:cNvSpPr txBox="1">
            <a:spLocks noChangeArrowheads="1"/>
          </p:cNvSpPr>
          <p:nvPr/>
        </p:nvSpPr>
        <p:spPr bwMode="auto">
          <a:xfrm>
            <a:off x="9058275" y="4019550"/>
            <a:ext cx="990600" cy="230188"/>
          </a:xfrm>
          <a:prstGeom prst="rect">
            <a:avLst/>
          </a:prstGeom>
          <a:noFill/>
          <a:ln w="9525">
            <a:noFill/>
            <a:miter lim="800000"/>
            <a:headEnd/>
            <a:tailEnd/>
          </a:ln>
        </p:spPr>
        <p:txBody>
          <a:bodyPr>
            <a:spAutoFit/>
          </a:bodyPr>
          <a:lstStyle/>
          <a:p>
            <a:r>
              <a:rPr lang="en-GB">
                <a:solidFill>
                  <a:schemeClr val="tx1"/>
                </a:solidFill>
              </a:rPr>
              <a:t>SES-6</a:t>
            </a:r>
          </a:p>
        </p:txBody>
      </p:sp>
      <p:sp>
        <p:nvSpPr>
          <p:cNvPr id="3082" name="TextBox 14"/>
          <p:cNvSpPr txBox="1">
            <a:spLocks noChangeArrowheads="1"/>
          </p:cNvSpPr>
          <p:nvPr/>
        </p:nvSpPr>
        <p:spPr bwMode="auto">
          <a:xfrm>
            <a:off x="6191250" y="4733925"/>
            <a:ext cx="990600" cy="369888"/>
          </a:xfrm>
          <a:prstGeom prst="rect">
            <a:avLst/>
          </a:prstGeom>
          <a:noFill/>
          <a:ln w="9525">
            <a:noFill/>
            <a:miter lim="800000"/>
            <a:headEnd/>
            <a:tailEnd/>
          </a:ln>
        </p:spPr>
        <p:txBody>
          <a:bodyPr>
            <a:spAutoFit/>
          </a:bodyPr>
          <a:lstStyle/>
          <a:p>
            <a:r>
              <a:rPr lang="en-GB">
                <a:solidFill>
                  <a:schemeClr val="tx1"/>
                </a:solidFill>
              </a:rPr>
              <a:t>EUTELSAT 10A</a:t>
            </a:r>
          </a:p>
        </p:txBody>
      </p:sp>
      <p:sp>
        <p:nvSpPr>
          <p:cNvPr id="3083" name="TextBox 15"/>
          <p:cNvSpPr txBox="1">
            <a:spLocks noChangeArrowheads="1"/>
          </p:cNvSpPr>
          <p:nvPr/>
        </p:nvSpPr>
        <p:spPr bwMode="auto">
          <a:xfrm>
            <a:off x="5562600" y="2743200"/>
            <a:ext cx="990600" cy="230188"/>
          </a:xfrm>
          <a:prstGeom prst="rect">
            <a:avLst/>
          </a:prstGeom>
          <a:noFill/>
          <a:ln w="9525">
            <a:noFill/>
            <a:miter lim="800000"/>
            <a:headEnd/>
            <a:tailEnd/>
          </a:ln>
        </p:spPr>
        <p:txBody>
          <a:bodyPr>
            <a:spAutoFit/>
          </a:bodyPr>
          <a:lstStyle/>
          <a:p>
            <a:r>
              <a:rPr lang="en-GB">
                <a:solidFill>
                  <a:schemeClr val="tx1"/>
                </a:solidFill>
              </a:rPr>
              <a:t>Europe Users</a:t>
            </a:r>
          </a:p>
        </p:txBody>
      </p:sp>
      <p:sp>
        <p:nvSpPr>
          <p:cNvPr id="3084" name="TextBox 16"/>
          <p:cNvSpPr txBox="1">
            <a:spLocks noChangeArrowheads="1"/>
          </p:cNvSpPr>
          <p:nvPr/>
        </p:nvSpPr>
        <p:spPr bwMode="auto">
          <a:xfrm>
            <a:off x="8515350" y="3733800"/>
            <a:ext cx="990600" cy="230188"/>
          </a:xfrm>
          <a:prstGeom prst="rect">
            <a:avLst/>
          </a:prstGeom>
          <a:noFill/>
          <a:ln w="9525">
            <a:noFill/>
            <a:miter lim="800000"/>
            <a:headEnd/>
            <a:tailEnd/>
          </a:ln>
        </p:spPr>
        <p:txBody>
          <a:bodyPr>
            <a:spAutoFit/>
          </a:bodyPr>
          <a:lstStyle/>
          <a:p>
            <a:r>
              <a:rPr lang="en-GB">
                <a:solidFill>
                  <a:schemeClr val="tx1"/>
                </a:solidFill>
              </a:rPr>
              <a:t>Africa Users</a:t>
            </a:r>
          </a:p>
        </p:txBody>
      </p:sp>
      <p:sp>
        <p:nvSpPr>
          <p:cNvPr id="3085" name="TextBox 17"/>
          <p:cNvSpPr txBox="1">
            <a:spLocks noChangeArrowheads="1"/>
          </p:cNvSpPr>
          <p:nvPr/>
        </p:nvSpPr>
        <p:spPr bwMode="auto">
          <a:xfrm>
            <a:off x="8610600" y="5267325"/>
            <a:ext cx="1123950" cy="230188"/>
          </a:xfrm>
          <a:prstGeom prst="rect">
            <a:avLst/>
          </a:prstGeom>
          <a:noFill/>
          <a:ln w="9525">
            <a:noFill/>
            <a:miter lim="800000"/>
            <a:headEnd/>
            <a:tailEnd/>
          </a:ln>
        </p:spPr>
        <p:txBody>
          <a:bodyPr>
            <a:spAutoFit/>
          </a:bodyPr>
          <a:lstStyle/>
          <a:p>
            <a:r>
              <a:rPr lang="en-GB">
                <a:solidFill>
                  <a:schemeClr val="tx1"/>
                </a:solidFill>
              </a:rPr>
              <a:t>Americas Users</a:t>
            </a:r>
          </a:p>
        </p:txBody>
      </p:sp>
      <p:sp>
        <p:nvSpPr>
          <p:cNvPr id="3086" name="TextBox 18"/>
          <p:cNvSpPr txBox="1">
            <a:spLocks noChangeArrowheads="1"/>
          </p:cNvSpPr>
          <p:nvPr/>
        </p:nvSpPr>
        <p:spPr bwMode="auto">
          <a:xfrm>
            <a:off x="7048500" y="3286125"/>
            <a:ext cx="1190625" cy="369888"/>
          </a:xfrm>
          <a:prstGeom prst="rect">
            <a:avLst/>
          </a:prstGeom>
          <a:noFill/>
          <a:ln w="9525">
            <a:noFill/>
            <a:miter lim="800000"/>
            <a:headEnd/>
            <a:tailEnd/>
          </a:ln>
        </p:spPr>
        <p:txBody>
          <a:bodyPr>
            <a:spAutoFit/>
          </a:bodyPr>
          <a:lstStyle/>
          <a:p>
            <a:pPr algn="ctr"/>
            <a:r>
              <a:rPr lang="en-GB">
                <a:solidFill>
                  <a:schemeClr val="tx1"/>
                </a:solidFill>
              </a:rPr>
              <a:t>Africa Turnaround</a:t>
            </a:r>
          </a:p>
        </p:txBody>
      </p:sp>
      <p:sp>
        <p:nvSpPr>
          <p:cNvPr id="3087" name="TextBox 19"/>
          <p:cNvSpPr txBox="1">
            <a:spLocks noChangeArrowheads="1"/>
          </p:cNvSpPr>
          <p:nvPr/>
        </p:nvSpPr>
        <p:spPr bwMode="auto">
          <a:xfrm>
            <a:off x="7200900" y="4724400"/>
            <a:ext cx="1190625" cy="369888"/>
          </a:xfrm>
          <a:prstGeom prst="rect">
            <a:avLst/>
          </a:prstGeom>
          <a:noFill/>
          <a:ln w="9525">
            <a:noFill/>
            <a:miter lim="800000"/>
            <a:headEnd/>
            <a:tailEnd/>
          </a:ln>
        </p:spPr>
        <p:txBody>
          <a:bodyPr>
            <a:spAutoFit/>
          </a:bodyPr>
          <a:lstStyle/>
          <a:p>
            <a:pPr algn="ctr"/>
            <a:r>
              <a:rPr lang="en-GB">
                <a:solidFill>
                  <a:schemeClr val="tx1"/>
                </a:solidFill>
              </a:rPr>
              <a:t>Americas Turnaround</a:t>
            </a:r>
          </a:p>
        </p:txBody>
      </p:sp>
      <p:sp>
        <p:nvSpPr>
          <p:cNvPr id="3088" name="Rectangle 20"/>
          <p:cNvSpPr>
            <a:spLocks noChangeArrowheads="1"/>
          </p:cNvSpPr>
          <p:nvPr/>
        </p:nvSpPr>
        <p:spPr bwMode="auto">
          <a:xfrm>
            <a:off x="7096125" y="2771775"/>
            <a:ext cx="1228725" cy="1047750"/>
          </a:xfrm>
          <a:prstGeom prst="rect">
            <a:avLst/>
          </a:prstGeom>
          <a:noFill/>
          <a:ln w="9525" algn="ctr">
            <a:solidFill>
              <a:schemeClr val="tx1"/>
            </a:solidFill>
            <a:round/>
            <a:headEnd/>
            <a:tailEnd/>
          </a:ln>
        </p:spPr>
        <p:txBody>
          <a:bodyPr lIns="36000" tIns="36000" rIns="36000" bIns="36000"/>
          <a:lstStyle/>
          <a:p>
            <a:endParaRPr lang="en-US"/>
          </a:p>
        </p:txBody>
      </p:sp>
      <p:sp>
        <p:nvSpPr>
          <p:cNvPr id="3089" name="Rectangle 21"/>
          <p:cNvSpPr>
            <a:spLocks noChangeArrowheads="1"/>
          </p:cNvSpPr>
          <p:nvPr/>
        </p:nvSpPr>
        <p:spPr bwMode="auto">
          <a:xfrm>
            <a:off x="7143750" y="4238625"/>
            <a:ext cx="1228725" cy="1047750"/>
          </a:xfrm>
          <a:prstGeom prst="rect">
            <a:avLst/>
          </a:prstGeom>
          <a:noFill/>
          <a:ln w="9525" algn="ctr">
            <a:solidFill>
              <a:schemeClr val="tx1"/>
            </a:solidFill>
            <a:round/>
            <a:headEnd/>
            <a:tailEnd/>
          </a:ln>
        </p:spPr>
        <p:txBody>
          <a:bodyPr lIns="36000" tIns="36000" rIns="36000" bIns="36000"/>
          <a:lstStyle/>
          <a:p>
            <a:endParaRPr lang="en-US"/>
          </a:p>
        </p:txBody>
      </p:sp>
      <p:sp>
        <p:nvSpPr>
          <p:cNvPr id="3090" name="Rectangle 24"/>
          <p:cNvSpPr>
            <a:spLocks noChangeArrowheads="1"/>
          </p:cNvSpPr>
          <p:nvPr/>
        </p:nvSpPr>
        <p:spPr bwMode="auto">
          <a:xfrm>
            <a:off x="3486150" y="1295400"/>
            <a:ext cx="1885950" cy="1638300"/>
          </a:xfrm>
          <a:prstGeom prst="rect">
            <a:avLst/>
          </a:prstGeom>
          <a:noFill/>
          <a:ln w="9525" algn="ctr">
            <a:solidFill>
              <a:schemeClr val="tx1"/>
            </a:solidFill>
            <a:round/>
            <a:headEnd/>
            <a:tailEnd/>
          </a:ln>
        </p:spPr>
        <p:txBody>
          <a:bodyPr lIns="36000" tIns="36000" rIns="36000" bIns="36000"/>
          <a:lstStyle/>
          <a:p>
            <a:endParaRPr lang="en-US"/>
          </a:p>
        </p:txBody>
      </p:sp>
      <p:sp>
        <p:nvSpPr>
          <p:cNvPr id="3091" name="TextBox 25"/>
          <p:cNvSpPr txBox="1">
            <a:spLocks noChangeArrowheads="1"/>
          </p:cNvSpPr>
          <p:nvPr/>
        </p:nvSpPr>
        <p:spPr bwMode="auto">
          <a:xfrm>
            <a:off x="3505200" y="1371600"/>
            <a:ext cx="1866900" cy="230188"/>
          </a:xfrm>
          <a:prstGeom prst="rect">
            <a:avLst/>
          </a:prstGeom>
          <a:noFill/>
          <a:ln w="9525">
            <a:noFill/>
            <a:miter lim="800000"/>
            <a:headEnd/>
            <a:tailEnd/>
          </a:ln>
        </p:spPr>
        <p:txBody>
          <a:bodyPr>
            <a:spAutoFit/>
          </a:bodyPr>
          <a:lstStyle/>
          <a:p>
            <a:r>
              <a:rPr lang="en-GB">
                <a:solidFill>
                  <a:schemeClr val="tx1"/>
                </a:solidFill>
              </a:rPr>
              <a:t>Service Provider, Usingen</a:t>
            </a:r>
          </a:p>
        </p:txBody>
      </p:sp>
      <p:sp>
        <p:nvSpPr>
          <p:cNvPr id="3092" name="Rectangle 26"/>
          <p:cNvSpPr>
            <a:spLocks noChangeArrowheads="1"/>
          </p:cNvSpPr>
          <p:nvPr/>
        </p:nvSpPr>
        <p:spPr bwMode="auto">
          <a:xfrm>
            <a:off x="3419475" y="5019675"/>
            <a:ext cx="1885950" cy="1200150"/>
          </a:xfrm>
          <a:prstGeom prst="rect">
            <a:avLst/>
          </a:prstGeom>
          <a:noFill/>
          <a:ln w="9525" algn="ctr">
            <a:solidFill>
              <a:schemeClr val="tx1"/>
            </a:solidFill>
            <a:round/>
            <a:headEnd/>
            <a:tailEnd/>
          </a:ln>
        </p:spPr>
        <p:txBody>
          <a:bodyPr lIns="36000" tIns="36000" rIns="36000" bIns="36000"/>
          <a:lstStyle/>
          <a:p>
            <a:endParaRPr lang="en-US"/>
          </a:p>
        </p:txBody>
      </p:sp>
      <p:sp>
        <p:nvSpPr>
          <p:cNvPr id="3093" name="TextBox 27"/>
          <p:cNvSpPr txBox="1">
            <a:spLocks noChangeArrowheads="1"/>
          </p:cNvSpPr>
          <p:nvPr/>
        </p:nvSpPr>
        <p:spPr bwMode="auto">
          <a:xfrm>
            <a:off x="3438525" y="5019675"/>
            <a:ext cx="1866900" cy="230188"/>
          </a:xfrm>
          <a:prstGeom prst="rect">
            <a:avLst/>
          </a:prstGeom>
          <a:noFill/>
          <a:ln w="9525">
            <a:noFill/>
            <a:miter lim="800000"/>
            <a:headEnd/>
            <a:tailEnd/>
          </a:ln>
        </p:spPr>
        <p:txBody>
          <a:bodyPr>
            <a:spAutoFit/>
          </a:bodyPr>
          <a:lstStyle/>
          <a:p>
            <a:r>
              <a:rPr lang="en-GB">
                <a:solidFill>
                  <a:schemeClr val="tx1"/>
                </a:solidFill>
              </a:rPr>
              <a:t>Service Provider, TBD</a:t>
            </a:r>
          </a:p>
        </p:txBody>
      </p:sp>
      <p:sp>
        <p:nvSpPr>
          <p:cNvPr id="3094" name="Rectangle 28"/>
          <p:cNvSpPr>
            <a:spLocks noChangeArrowheads="1"/>
          </p:cNvSpPr>
          <p:nvPr/>
        </p:nvSpPr>
        <p:spPr bwMode="auto">
          <a:xfrm>
            <a:off x="1314450" y="2524125"/>
            <a:ext cx="1885950" cy="3829050"/>
          </a:xfrm>
          <a:prstGeom prst="rect">
            <a:avLst/>
          </a:prstGeom>
          <a:noFill/>
          <a:ln w="9525" algn="ctr">
            <a:solidFill>
              <a:schemeClr val="tx1"/>
            </a:solidFill>
            <a:round/>
            <a:headEnd/>
            <a:tailEnd/>
          </a:ln>
        </p:spPr>
        <p:txBody>
          <a:bodyPr lIns="36000" tIns="36000" rIns="36000" bIns="36000"/>
          <a:lstStyle/>
          <a:p>
            <a:endParaRPr lang="en-US"/>
          </a:p>
        </p:txBody>
      </p:sp>
      <p:sp>
        <p:nvSpPr>
          <p:cNvPr id="3095" name="TextBox 29"/>
          <p:cNvSpPr txBox="1">
            <a:spLocks noChangeArrowheads="1"/>
          </p:cNvSpPr>
          <p:nvPr/>
        </p:nvSpPr>
        <p:spPr bwMode="auto">
          <a:xfrm>
            <a:off x="1323975" y="2600325"/>
            <a:ext cx="1866900" cy="230188"/>
          </a:xfrm>
          <a:prstGeom prst="rect">
            <a:avLst/>
          </a:prstGeom>
          <a:noFill/>
          <a:ln w="9525">
            <a:noFill/>
            <a:miter lim="800000"/>
            <a:headEnd/>
            <a:tailEnd/>
          </a:ln>
        </p:spPr>
        <p:txBody>
          <a:bodyPr>
            <a:spAutoFit/>
          </a:bodyPr>
          <a:lstStyle/>
          <a:p>
            <a:r>
              <a:rPr lang="en-GB">
                <a:solidFill>
                  <a:schemeClr val="tx1"/>
                </a:solidFill>
              </a:rPr>
              <a:t>EUMETSAT</a:t>
            </a:r>
          </a:p>
        </p:txBody>
      </p:sp>
      <p:sp>
        <p:nvSpPr>
          <p:cNvPr id="3096" name="TextBox 23"/>
          <p:cNvSpPr txBox="1">
            <a:spLocks noChangeArrowheads="1"/>
          </p:cNvSpPr>
          <p:nvPr/>
        </p:nvSpPr>
        <p:spPr bwMode="auto">
          <a:xfrm>
            <a:off x="1514475" y="3905250"/>
            <a:ext cx="868363" cy="230188"/>
          </a:xfrm>
          <a:prstGeom prst="rect">
            <a:avLst/>
          </a:prstGeom>
          <a:noFill/>
          <a:ln w="9525">
            <a:solidFill>
              <a:schemeClr val="accent1"/>
            </a:solidFill>
            <a:miter lim="800000"/>
            <a:headEnd/>
            <a:tailEnd/>
          </a:ln>
        </p:spPr>
        <p:txBody>
          <a:bodyPr>
            <a:spAutoFit/>
          </a:bodyPr>
          <a:lstStyle/>
          <a:p>
            <a:pPr algn="ctr"/>
            <a:r>
              <a:rPr lang="en-GB">
                <a:solidFill>
                  <a:schemeClr val="tx1"/>
                </a:solidFill>
              </a:rPr>
              <a:t>EXGATE</a:t>
            </a:r>
          </a:p>
        </p:txBody>
      </p:sp>
      <p:sp>
        <p:nvSpPr>
          <p:cNvPr id="3097" name="TextBox 24"/>
          <p:cNvSpPr txBox="1">
            <a:spLocks noChangeArrowheads="1"/>
          </p:cNvSpPr>
          <p:nvPr/>
        </p:nvSpPr>
        <p:spPr bwMode="auto">
          <a:xfrm>
            <a:off x="1504950" y="3400425"/>
            <a:ext cx="876300" cy="369888"/>
          </a:xfrm>
          <a:prstGeom prst="rect">
            <a:avLst/>
          </a:prstGeom>
          <a:noFill/>
          <a:ln w="9525">
            <a:solidFill>
              <a:schemeClr val="accent1"/>
            </a:solidFill>
            <a:miter lim="800000"/>
            <a:headEnd/>
            <a:tailEnd/>
          </a:ln>
        </p:spPr>
        <p:txBody>
          <a:bodyPr>
            <a:spAutoFit/>
          </a:bodyPr>
          <a:lstStyle/>
          <a:p>
            <a:pPr algn="ctr"/>
            <a:r>
              <a:rPr lang="en-GB">
                <a:solidFill>
                  <a:schemeClr val="tx1"/>
                </a:solidFill>
              </a:rPr>
              <a:t>Ground Segments</a:t>
            </a:r>
          </a:p>
        </p:txBody>
      </p:sp>
      <p:sp>
        <p:nvSpPr>
          <p:cNvPr id="3098" name="TextBox 25"/>
          <p:cNvSpPr txBox="1">
            <a:spLocks noChangeArrowheads="1"/>
          </p:cNvSpPr>
          <p:nvPr/>
        </p:nvSpPr>
        <p:spPr bwMode="auto">
          <a:xfrm>
            <a:off x="3743325" y="1847850"/>
            <a:ext cx="876300" cy="369888"/>
          </a:xfrm>
          <a:prstGeom prst="rect">
            <a:avLst/>
          </a:prstGeom>
          <a:noFill/>
          <a:ln w="9525">
            <a:solidFill>
              <a:schemeClr val="accent1"/>
            </a:solidFill>
            <a:miter lim="800000"/>
            <a:headEnd/>
            <a:tailEnd/>
          </a:ln>
        </p:spPr>
        <p:txBody>
          <a:bodyPr>
            <a:spAutoFit/>
          </a:bodyPr>
          <a:lstStyle/>
          <a:p>
            <a:pPr algn="ctr"/>
            <a:r>
              <a:rPr lang="en-GB">
                <a:solidFill>
                  <a:schemeClr val="tx1"/>
                </a:solidFill>
              </a:rPr>
              <a:t>Multicast Platform</a:t>
            </a:r>
          </a:p>
        </p:txBody>
      </p:sp>
      <p:sp>
        <p:nvSpPr>
          <p:cNvPr id="3099" name="TextBox 26"/>
          <p:cNvSpPr txBox="1">
            <a:spLocks noChangeArrowheads="1"/>
          </p:cNvSpPr>
          <p:nvPr/>
        </p:nvSpPr>
        <p:spPr bwMode="auto">
          <a:xfrm>
            <a:off x="4495800" y="2714625"/>
            <a:ext cx="876300" cy="230188"/>
          </a:xfrm>
          <a:prstGeom prst="rect">
            <a:avLst/>
          </a:prstGeom>
          <a:noFill/>
          <a:ln w="9525">
            <a:solidFill>
              <a:schemeClr val="accent1"/>
            </a:solidFill>
            <a:miter lim="800000"/>
            <a:headEnd/>
            <a:tailEnd/>
          </a:ln>
        </p:spPr>
        <p:txBody>
          <a:bodyPr>
            <a:spAutoFit/>
          </a:bodyPr>
          <a:lstStyle/>
          <a:p>
            <a:pPr algn="ctr"/>
            <a:r>
              <a:rPr lang="en-GB">
                <a:solidFill>
                  <a:schemeClr val="tx1"/>
                </a:solidFill>
              </a:rPr>
              <a:t>Uplink</a:t>
            </a:r>
          </a:p>
        </p:txBody>
      </p:sp>
      <p:sp>
        <p:nvSpPr>
          <p:cNvPr id="3100" name="TextBox 27"/>
          <p:cNvSpPr txBox="1">
            <a:spLocks noChangeArrowheads="1"/>
          </p:cNvSpPr>
          <p:nvPr/>
        </p:nvSpPr>
        <p:spPr bwMode="auto">
          <a:xfrm>
            <a:off x="4419600" y="5991225"/>
            <a:ext cx="876300" cy="230188"/>
          </a:xfrm>
          <a:prstGeom prst="rect">
            <a:avLst/>
          </a:prstGeom>
          <a:noFill/>
          <a:ln w="9525">
            <a:solidFill>
              <a:schemeClr val="accent1"/>
            </a:solidFill>
            <a:miter lim="800000"/>
            <a:headEnd/>
            <a:tailEnd/>
          </a:ln>
        </p:spPr>
        <p:txBody>
          <a:bodyPr>
            <a:spAutoFit/>
          </a:bodyPr>
          <a:lstStyle/>
          <a:p>
            <a:pPr algn="ctr"/>
            <a:r>
              <a:rPr lang="en-GB">
                <a:solidFill>
                  <a:schemeClr val="tx1"/>
                </a:solidFill>
              </a:rPr>
              <a:t>Uplink</a:t>
            </a:r>
          </a:p>
        </p:txBody>
      </p:sp>
      <p:sp>
        <p:nvSpPr>
          <p:cNvPr id="30" name="TextBox 23"/>
          <p:cNvSpPr txBox="1">
            <a:spLocks noChangeArrowheads="1"/>
          </p:cNvSpPr>
          <p:nvPr/>
        </p:nvSpPr>
        <p:spPr bwMode="auto">
          <a:xfrm>
            <a:off x="247650" y="1524000"/>
            <a:ext cx="1228725" cy="854075"/>
          </a:xfrm>
          <a:prstGeom prst="rect">
            <a:avLst/>
          </a:prstGeom>
          <a:noFill/>
          <a:ln w="9525">
            <a:solidFill>
              <a:schemeClr val="tx1">
                <a:lumMod val="40000"/>
                <a:lumOff val="60000"/>
              </a:schemeClr>
            </a:solidFill>
            <a:miter lim="800000"/>
            <a:headEnd/>
            <a:tailEnd/>
          </a:ln>
        </p:spPr>
        <p:txBody>
          <a:bodyPr>
            <a:spAutoFit/>
          </a:bodyPr>
          <a:lstStyle/>
          <a:p>
            <a:pPr>
              <a:defRPr/>
            </a:pPr>
            <a:r>
              <a:rPr lang="en-GB" dirty="0">
                <a:solidFill>
                  <a:schemeClr val="tx1"/>
                </a:solidFill>
              </a:rPr>
              <a:t>Direct Data Providers:</a:t>
            </a:r>
          </a:p>
          <a:p>
            <a:pPr>
              <a:defRPr/>
            </a:pPr>
            <a:r>
              <a:rPr lang="en-GB" dirty="0">
                <a:solidFill>
                  <a:schemeClr val="tx1"/>
                </a:solidFill>
              </a:rPr>
              <a:t>DWD, RETIM, UKMO, SAFs, EARS, other</a:t>
            </a:r>
          </a:p>
        </p:txBody>
      </p:sp>
      <p:sp>
        <p:nvSpPr>
          <p:cNvPr id="3102" name="TextBox 25"/>
          <p:cNvSpPr txBox="1">
            <a:spLocks noChangeArrowheads="1"/>
          </p:cNvSpPr>
          <p:nvPr/>
        </p:nvSpPr>
        <p:spPr bwMode="auto">
          <a:xfrm>
            <a:off x="0" y="1219200"/>
            <a:ext cx="1866900" cy="230188"/>
          </a:xfrm>
          <a:prstGeom prst="rect">
            <a:avLst/>
          </a:prstGeom>
          <a:noFill/>
          <a:ln w="9525">
            <a:noFill/>
            <a:miter lim="800000"/>
            <a:headEnd/>
            <a:tailEnd/>
          </a:ln>
        </p:spPr>
        <p:txBody>
          <a:bodyPr>
            <a:spAutoFit/>
          </a:bodyPr>
          <a:lstStyle/>
          <a:p>
            <a:r>
              <a:rPr lang="en-GB">
                <a:solidFill>
                  <a:schemeClr val="tx1"/>
                </a:solidFill>
              </a:rPr>
              <a:t>Direct Data Providers (DPs)</a:t>
            </a:r>
          </a:p>
        </p:txBody>
      </p:sp>
      <p:cxnSp>
        <p:nvCxnSpPr>
          <p:cNvPr id="3103" name="Straight Arrow Connector 36"/>
          <p:cNvCxnSpPr>
            <a:cxnSpLocks noChangeShapeType="1"/>
          </p:cNvCxnSpPr>
          <p:nvPr/>
        </p:nvCxnSpPr>
        <p:spPr bwMode="auto">
          <a:xfrm>
            <a:off x="4562475" y="2219325"/>
            <a:ext cx="914400" cy="914400"/>
          </a:xfrm>
          <a:prstGeom prst="straightConnector1">
            <a:avLst/>
          </a:prstGeom>
          <a:noFill/>
          <a:ln w="9525" algn="ctr">
            <a:noFill/>
            <a:round/>
            <a:headEnd/>
            <a:tailEnd type="arrow" w="med" len="med"/>
          </a:ln>
        </p:spPr>
      </p:cxnSp>
      <p:cxnSp>
        <p:nvCxnSpPr>
          <p:cNvPr id="3104" name="Straight Arrow Connector 38"/>
          <p:cNvCxnSpPr>
            <a:cxnSpLocks noChangeShapeType="1"/>
          </p:cNvCxnSpPr>
          <p:nvPr/>
        </p:nvCxnSpPr>
        <p:spPr bwMode="auto">
          <a:xfrm>
            <a:off x="4533900" y="2228850"/>
            <a:ext cx="95250" cy="495300"/>
          </a:xfrm>
          <a:prstGeom prst="straightConnector1">
            <a:avLst/>
          </a:prstGeom>
          <a:noFill/>
          <a:ln w="15875" algn="ctr">
            <a:solidFill>
              <a:schemeClr val="bg2"/>
            </a:solidFill>
            <a:round/>
            <a:headEnd/>
            <a:tailEnd type="arrow" w="med" len="med"/>
          </a:ln>
        </p:spPr>
      </p:cxnSp>
      <p:sp>
        <p:nvSpPr>
          <p:cNvPr id="3105" name="TextBox 24"/>
          <p:cNvSpPr txBox="1">
            <a:spLocks noChangeArrowheads="1"/>
          </p:cNvSpPr>
          <p:nvPr/>
        </p:nvSpPr>
        <p:spPr bwMode="auto">
          <a:xfrm>
            <a:off x="1504950" y="4362450"/>
            <a:ext cx="885825" cy="230188"/>
          </a:xfrm>
          <a:prstGeom prst="rect">
            <a:avLst/>
          </a:prstGeom>
          <a:noFill/>
          <a:ln w="9525">
            <a:solidFill>
              <a:schemeClr val="accent1"/>
            </a:solidFill>
            <a:miter lim="800000"/>
            <a:headEnd/>
            <a:tailEnd/>
          </a:ln>
        </p:spPr>
        <p:txBody>
          <a:bodyPr>
            <a:spAutoFit/>
          </a:bodyPr>
          <a:lstStyle/>
          <a:p>
            <a:pPr algn="ctr"/>
            <a:r>
              <a:rPr lang="en-GB">
                <a:solidFill>
                  <a:schemeClr val="tx1"/>
                </a:solidFill>
              </a:rPr>
              <a:t>OIS</a:t>
            </a:r>
          </a:p>
        </p:txBody>
      </p:sp>
      <p:cxnSp>
        <p:nvCxnSpPr>
          <p:cNvPr id="3106" name="Elbow Connector 41"/>
          <p:cNvCxnSpPr>
            <a:cxnSpLocks noChangeShapeType="1"/>
            <a:stCxn id="30" idx="2"/>
          </p:cNvCxnSpPr>
          <p:nvPr/>
        </p:nvCxnSpPr>
        <p:spPr bwMode="auto">
          <a:xfrm rot="16200000" flipH="1">
            <a:off x="319881" y="2920207"/>
            <a:ext cx="1736725" cy="652462"/>
          </a:xfrm>
          <a:prstGeom prst="bentConnector3">
            <a:avLst>
              <a:gd name="adj1" fmla="val 99884"/>
            </a:avLst>
          </a:prstGeom>
          <a:noFill/>
          <a:ln w="19050" algn="ctr">
            <a:solidFill>
              <a:srgbClr val="FF0000"/>
            </a:solidFill>
            <a:round/>
            <a:headEnd/>
            <a:tailEnd type="arrow" w="med" len="med"/>
          </a:ln>
        </p:spPr>
      </p:cxnSp>
      <p:sp>
        <p:nvSpPr>
          <p:cNvPr id="64" name="TextBox 23"/>
          <p:cNvSpPr txBox="1">
            <a:spLocks noChangeArrowheads="1"/>
          </p:cNvSpPr>
          <p:nvPr/>
        </p:nvSpPr>
        <p:spPr bwMode="auto">
          <a:xfrm>
            <a:off x="0" y="4733925"/>
            <a:ext cx="1047750" cy="1270000"/>
          </a:xfrm>
          <a:prstGeom prst="rect">
            <a:avLst/>
          </a:prstGeom>
          <a:noFill/>
          <a:ln w="9525">
            <a:solidFill>
              <a:schemeClr val="tx1">
                <a:lumMod val="40000"/>
                <a:lumOff val="60000"/>
              </a:schemeClr>
            </a:solidFill>
            <a:miter lim="800000"/>
            <a:headEnd/>
            <a:tailEnd/>
          </a:ln>
        </p:spPr>
        <p:txBody>
          <a:bodyPr>
            <a:spAutoFit/>
          </a:bodyPr>
          <a:lstStyle/>
          <a:p>
            <a:pPr>
              <a:defRPr/>
            </a:pPr>
            <a:r>
              <a:rPr lang="en-GB" dirty="0">
                <a:solidFill>
                  <a:schemeClr val="tx1"/>
                </a:solidFill>
              </a:rPr>
              <a:t>External Data Providers:</a:t>
            </a:r>
          </a:p>
          <a:p>
            <a:pPr>
              <a:defRPr/>
            </a:pPr>
            <a:r>
              <a:rPr lang="en-GB" dirty="0">
                <a:solidFill>
                  <a:schemeClr val="tx1"/>
                </a:solidFill>
              </a:rPr>
              <a:t>DWD, </a:t>
            </a:r>
            <a:r>
              <a:rPr lang="en-GB" dirty="0" err="1">
                <a:solidFill>
                  <a:schemeClr val="tx1"/>
                </a:solidFill>
              </a:rPr>
              <a:t>Meteo</a:t>
            </a:r>
            <a:r>
              <a:rPr lang="en-GB" dirty="0">
                <a:solidFill>
                  <a:schemeClr val="tx1"/>
                </a:solidFill>
              </a:rPr>
              <a:t> France, ECMWF, NOAA, UKMO, SAFs, EARS, other</a:t>
            </a:r>
          </a:p>
        </p:txBody>
      </p:sp>
      <p:cxnSp>
        <p:nvCxnSpPr>
          <p:cNvPr id="3108" name="Elbow Connector 64"/>
          <p:cNvCxnSpPr>
            <a:cxnSpLocks noChangeShapeType="1"/>
            <a:stCxn id="64" idx="0"/>
            <a:endCxn id="3097" idx="1"/>
          </p:cNvCxnSpPr>
          <p:nvPr/>
        </p:nvCxnSpPr>
        <p:spPr bwMode="auto">
          <a:xfrm rot="5400000" flipH="1" flipV="1">
            <a:off x="439738" y="3668712"/>
            <a:ext cx="1149350" cy="981075"/>
          </a:xfrm>
          <a:prstGeom prst="bentConnector2">
            <a:avLst/>
          </a:prstGeom>
          <a:noFill/>
          <a:ln w="19050" algn="ctr">
            <a:solidFill>
              <a:srgbClr val="FF0000"/>
            </a:solidFill>
            <a:round/>
            <a:headEnd/>
            <a:tailEnd type="arrow" w="med" len="med"/>
          </a:ln>
        </p:spPr>
      </p:cxnSp>
      <p:cxnSp>
        <p:nvCxnSpPr>
          <p:cNvPr id="3109" name="Elbow Connector 66"/>
          <p:cNvCxnSpPr>
            <a:cxnSpLocks noChangeShapeType="1"/>
            <a:stCxn id="64" idx="0"/>
            <a:endCxn id="3096" idx="1"/>
          </p:cNvCxnSpPr>
          <p:nvPr/>
        </p:nvCxnSpPr>
        <p:spPr bwMode="auto">
          <a:xfrm rot="5400000" flipH="1" flipV="1">
            <a:off x="662781" y="3882232"/>
            <a:ext cx="712787" cy="990600"/>
          </a:xfrm>
          <a:prstGeom prst="bentConnector2">
            <a:avLst/>
          </a:prstGeom>
          <a:noFill/>
          <a:ln w="19050" algn="ctr">
            <a:solidFill>
              <a:srgbClr val="FF0000"/>
            </a:solidFill>
            <a:round/>
            <a:headEnd/>
            <a:tailEnd type="arrow" w="med" len="med"/>
          </a:ln>
        </p:spPr>
      </p:cxnSp>
      <p:cxnSp>
        <p:nvCxnSpPr>
          <p:cNvPr id="3110" name="Elbow Connector 68"/>
          <p:cNvCxnSpPr>
            <a:cxnSpLocks noChangeShapeType="1"/>
            <a:stCxn id="64" idx="0"/>
            <a:endCxn id="3105" idx="1"/>
          </p:cNvCxnSpPr>
          <p:nvPr/>
        </p:nvCxnSpPr>
        <p:spPr bwMode="auto">
          <a:xfrm rot="5400000" flipH="1" flipV="1">
            <a:off x="886619" y="4115594"/>
            <a:ext cx="255587" cy="981075"/>
          </a:xfrm>
          <a:prstGeom prst="bentConnector2">
            <a:avLst/>
          </a:prstGeom>
          <a:noFill/>
          <a:ln w="19050" algn="ctr">
            <a:solidFill>
              <a:srgbClr val="FF0000"/>
            </a:solidFill>
            <a:round/>
            <a:headEnd/>
            <a:tailEnd type="arrow" w="med" len="med"/>
          </a:ln>
        </p:spPr>
      </p:cxnSp>
      <p:cxnSp>
        <p:nvCxnSpPr>
          <p:cNvPr id="3111" name="Elbow Connector 76"/>
          <p:cNvCxnSpPr>
            <a:cxnSpLocks noChangeShapeType="1"/>
            <a:stCxn id="3096" idx="3"/>
          </p:cNvCxnSpPr>
          <p:nvPr/>
        </p:nvCxnSpPr>
        <p:spPr bwMode="auto">
          <a:xfrm flipV="1">
            <a:off x="2382838" y="2247900"/>
            <a:ext cx="2017712" cy="1773238"/>
          </a:xfrm>
          <a:prstGeom prst="bentConnector3">
            <a:avLst>
              <a:gd name="adj1" fmla="val 100037"/>
            </a:avLst>
          </a:prstGeom>
          <a:noFill/>
          <a:ln w="19050" algn="ctr">
            <a:solidFill>
              <a:srgbClr val="FF0000"/>
            </a:solidFill>
            <a:round/>
            <a:headEnd/>
            <a:tailEnd type="arrow" w="med" len="med"/>
          </a:ln>
        </p:spPr>
      </p:cxnSp>
      <p:sp>
        <p:nvSpPr>
          <p:cNvPr id="3112" name="TextBox 24"/>
          <p:cNvSpPr txBox="1">
            <a:spLocks noChangeArrowheads="1"/>
          </p:cNvSpPr>
          <p:nvPr/>
        </p:nvSpPr>
        <p:spPr bwMode="auto">
          <a:xfrm>
            <a:off x="2171700" y="5819775"/>
            <a:ext cx="876300" cy="369888"/>
          </a:xfrm>
          <a:prstGeom prst="rect">
            <a:avLst/>
          </a:prstGeom>
          <a:noFill/>
          <a:ln w="9525">
            <a:solidFill>
              <a:schemeClr val="accent1"/>
            </a:solidFill>
            <a:miter lim="800000"/>
            <a:headEnd/>
            <a:tailEnd/>
          </a:ln>
        </p:spPr>
        <p:txBody>
          <a:bodyPr>
            <a:spAutoFit/>
          </a:bodyPr>
          <a:lstStyle/>
          <a:p>
            <a:pPr algn="ctr"/>
            <a:r>
              <a:rPr lang="en-GB">
                <a:solidFill>
                  <a:schemeClr val="tx1"/>
                </a:solidFill>
              </a:rPr>
              <a:t>Multicast Platform</a:t>
            </a:r>
          </a:p>
        </p:txBody>
      </p:sp>
      <p:cxnSp>
        <p:nvCxnSpPr>
          <p:cNvPr id="3113" name="Elbow Connector 68"/>
          <p:cNvCxnSpPr>
            <a:cxnSpLocks noChangeShapeType="1"/>
            <a:stCxn id="3105" idx="0"/>
            <a:endCxn id="3096" idx="2"/>
          </p:cNvCxnSpPr>
          <p:nvPr/>
        </p:nvCxnSpPr>
        <p:spPr bwMode="auto">
          <a:xfrm rot="5400000" flipH="1" flipV="1">
            <a:off x="1835151" y="4248150"/>
            <a:ext cx="227012" cy="1587"/>
          </a:xfrm>
          <a:prstGeom prst="bentConnector3">
            <a:avLst>
              <a:gd name="adj1" fmla="val 50000"/>
            </a:avLst>
          </a:prstGeom>
          <a:noFill/>
          <a:ln w="19050" algn="ctr">
            <a:solidFill>
              <a:srgbClr val="FF0000"/>
            </a:solidFill>
            <a:round/>
            <a:headEnd/>
            <a:tailEnd type="arrow" w="med" len="med"/>
          </a:ln>
        </p:spPr>
      </p:cxnSp>
      <p:sp>
        <p:nvSpPr>
          <p:cNvPr id="3114" name="Rectangle 21"/>
          <p:cNvSpPr>
            <a:spLocks noChangeArrowheads="1"/>
          </p:cNvSpPr>
          <p:nvPr/>
        </p:nvSpPr>
        <p:spPr bwMode="auto">
          <a:xfrm>
            <a:off x="1409700" y="5153025"/>
            <a:ext cx="1704975" cy="1123950"/>
          </a:xfrm>
          <a:prstGeom prst="rect">
            <a:avLst/>
          </a:prstGeom>
          <a:noFill/>
          <a:ln w="9525" algn="ctr">
            <a:solidFill>
              <a:schemeClr val="accent1"/>
            </a:solidFill>
            <a:round/>
            <a:headEnd/>
            <a:tailEnd/>
          </a:ln>
        </p:spPr>
        <p:txBody>
          <a:bodyPr lIns="36000" tIns="36000" rIns="36000" bIns="36000"/>
          <a:lstStyle/>
          <a:p>
            <a:endParaRPr lang="en-US"/>
          </a:p>
        </p:txBody>
      </p:sp>
      <p:sp>
        <p:nvSpPr>
          <p:cNvPr id="3115" name="TextBox 29"/>
          <p:cNvSpPr txBox="1">
            <a:spLocks noChangeArrowheads="1"/>
          </p:cNvSpPr>
          <p:nvPr/>
        </p:nvSpPr>
        <p:spPr bwMode="auto">
          <a:xfrm>
            <a:off x="1438275" y="5219700"/>
            <a:ext cx="971550" cy="230188"/>
          </a:xfrm>
          <a:prstGeom prst="rect">
            <a:avLst/>
          </a:prstGeom>
          <a:noFill/>
          <a:ln w="9525">
            <a:noFill/>
            <a:miter lim="800000"/>
            <a:headEnd/>
            <a:tailEnd/>
          </a:ln>
        </p:spPr>
        <p:txBody>
          <a:bodyPr>
            <a:spAutoFit/>
          </a:bodyPr>
          <a:lstStyle/>
          <a:p>
            <a:r>
              <a:rPr lang="en-GB">
                <a:solidFill>
                  <a:schemeClr val="tx1"/>
                </a:solidFill>
              </a:rPr>
              <a:t>MMDS</a:t>
            </a:r>
          </a:p>
        </p:txBody>
      </p:sp>
      <p:sp>
        <p:nvSpPr>
          <p:cNvPr id="3116" name="TextBox 25"/>
          <p:cNvSpPr txBox="1">
            <a:spLocks noChangeArrowheads="1"/>
          </p:cNvSpPr>
          <p:nvPr/>
        </p:nvSpPr>
        <p:spPr bwMode="auto">
          <a:xfrm>
            <a:off x="0" y="4095750"/>
            <a:ext cx="514350" cy="230188"/>
          </a:xfrm>
          <a:prstGeom prst="rect">
            <a:avLst/>
          </a:prstGeom>
          <a:noFill/>
          <a:ln w="9525">
            <a:noFill/>
            <a:miter lim="800000"/>
            <a:headEnd/>
            <a:tailEnd/>
          </a:ln>
        </p:spPr>
        <p:txBody>
          <a:bodyPr>
            <a:spAutoFit/>
          </a:bodyPr>
          <a:lstStyle/>
          <a:p>
            <a:r>
              <a:rPr lang="en-GB" i="1">
                <a:solidFill>
                  <a:srgbClr val="FF0000"/>
                </a:solidFill>
              </a:rPr>
              <a:t>ftp</a:t>
            </a:r>
          </a:p>
        </p:txBody>
      </p:sp>
      <p:sp>
        <p:nvSpPr>
          <p:cNvPr id="3117" name="TextBox 25"/>
          <p:cNvSpPr txBox="1">
            <a:spLocks noChangeArrowheads="1"/>
          </p:cNvSpPr>
          <p:nvPr/>
        </p:nvSpPr>
        <p:spPr bwMode="auto">
          <a:xfrm>
            <a:off x="4467225" y="2200275"/>
            <a:ext cx="514350" cy="369888"/>
          </a:xfrm>
          <a:prstGeom prst="rect">
            <a:avLst/>
          </a:prstGeom>
          <a:noFill/>
          <a:ln w="9525">
            <a:noFill/>
            <a:miter lim="800000"/>
            <a:headEnd/>
            <a:tailEnd/>
          </a:ln>
        </p:spPr>
        <p:txBody>
          <a:bodyPr>
            <a:spAutoFit/>
          </a:bodyPr>
          <a:lstStyle/>
          <a:p>
            <a:r>
              <a:rPr lang="en-GB" i="1">
                <a:solidFill>
                  <a:schemeClr val="bg2"/>
                </a:solidFill>
              </a:rPr>
              <a:t>multicast</a:t>
            </a:r>
          </a:p>
        </p:txBody>
      </p:sp>
      <p:cxnSp>
        <p:nvCxnSpPr>
          <p:cNvPr id="3118" name="Straight Arrow Connector 87"/>
          <p:cNvCxnSpPr>
            <a:cxnSpLocks noChangeShapeType="1"/>
            <a:endCxn id="3088" idx="1"/>
          </p:cNvCxnSpPr>
          <p:nvPr/>
        </p:nvCxnSpPr>
        <p:spPr bwMode="auto">
          <a:xfrm>
            <a:off x="6419850" y="1752600"/>
            <a:ext cx="676275" cy="1543050"/>
          </a:xfrm>
          <a:prstGeom prst="straightConnector1">
            <a:avLst/>
          </a:prstGeom>
          <a:noFill/>
          <a:ln w="19050" algn="ctr">
            <a:solidFill>
              <a:srgbClr val="00B050"/>
            </a:solidFill>
            <a:round/>
            <a:headEnd/>
            <a:tailEnd type="arrow" w="med" len="med"/>
          </a:ln>
        </p:spPr>
      </p:cxnSp>
      <p:cxnSp>
        <p:nvCxnSpPr>
          <p:cNvPr id="3119" name="Straight Arrow Connector 89"/>
          <p:cNvCxnSpPr>
            <a:cxnSpLocks noChangeShapeType="1"/>
            <a:endCxn id="3089" idx="1"/>
          </p:cNvCxnSpPr>
          <p:nvPr/>
        </p:nvCxnSpPr>
        <p:spPr bwMode="auto">
          <a:xfrm>
            <a:off x="6410325" y="1790700"/>
            <a:ext cx="733425" cy="2971800"/>
          </a:xfrm>
          <a:prstGeom prst="straightConnector1">
            <a:avLst/>
          </a:prstGeom>
          <a:noFill/>
          <a:ln w="19050" algn="ctr">
            <a:solidFill>
              <a:srgbClr val="00B050"/>
            </a:solidFill>
            <a:round/>
            <a:headEnd/>
            <a:tailEnd type="arrow" w="med" len="med"/>
          </a:ln>
        </p:spPr>
      </p:cxnSp>
      <p:sp>
        <p:nvSpPr>
          <p:cNvPr id="3120" name="TextBox 25"/>
          <p:cNvSpPr txBox="1">
            <a:spLocks noChangeArrowheads="1"/>
          </p:cNvSpPr>
          <p:nvPr/>
        </p:nvSpPr>
        <p:spPr bwMode="auto">
          <a:xfrm>
            <a:off x="6734175" y="2019300"/>
            <a:ext cx="714375" cy="230188"/>
          </a:xfrm>
          <a:prstGeom prst="rect">
            <a:avLst/>
          </a:prstGeom>
          <a:noFill/>
          <a:ln w="9525">
            <a:noFill/>
            <a:miter lim="800000"/>
            <a:headEnd/>
            <a:tailEnd/>
          </a:ln>
        </p:spPr>
        <p:txBody>
          <a:bodyPr>
            <a:spAutoFit/>
          </a:bodyPr>
          <a:lstStyle/>
          <a:p>
            <a:r>
              <a:rPr lang="en-GB" i="1">
                <a:solidFill>
                  <a:srgbClr val="00B050"/>
                </a:solidFill>
              </a:rPr>
              <a:t>DVB-S</a:t>
            </a:r>
          </a:p>
        </p:txBody>
      </p:sp>
      <p:cxnSp>
        <p:nvCxnSpPr>
          <p:cNvPr id="3121" name="Elbow Connector 41"/>
          <p:cNvCxnSpPr>
            <a:cxnSpLocks noChangeShapeType="1"/>
          </p:cNvCxnSpPr>
          <p:nvPr/>
        </p:nvCxnSpPr>
        <p:spPr bwMode="auto">
          <a:xfrm rot="16200000" flipH="1">
            <a:off x="319881" y="3377407"/>
            <a:ext cx="1736725" cy="652462"/>
          </a:xfrm>
          <a:prstGeom prst="bentConnector3">
            <a:avLst>
              <a:gd name="adj1" fmla="val 99884"/>
            </a:avLst>
          </a:prstGeom>
          <a:noFill/>
          <a:ln w="19050" algn="ctr">
            <a:solidFill>
              <a:srgbClr val="FF0000"/>
            </a:solidFill>
            <a:round/>
            <a:headEnd/>
            <a:tailEnd type="arrow" w="med" len="med"/>
          </a:ln>
        </p:spPr>
      </p:cxnSp>
      <p:cxnSp>
        <p:nvCxnSpPr>
          <p:cNvPr id="3122" name="Elbow Connector 76"/>
          <p:cNvCxnSpPr>
            <a:cxnSpLocks noChangeShapeType="1"/>
            <a:stCxn id="3096" idx="3"/>
            <a:endCxn id="3112" idx="0"/>
          </p:cNvCxnSpPr>
          <p:nvPr/>
        </p:nvCxnSpPr>
        <p:spPr bwMode="auto">
          <a:xfrm>
            <a:off x="2382838" y="4021138"/>
            <a:ext cx="227012" cy="1798637"/>
          </a:xfrm>
          <a:prstGeom prst="bentConnector2">
            <a:avLst/>
          </a:prstGeom>
          <a:noFill/>
          <a:ln w="19050" algn="ctr">
            <a:solidFill>
              <a:srgbClr val="FF0000"/>
            </a:solidFill>
            <a:round/>
            <a:headEnd/>
            <a:tailEnd type="arrow" w="med" len="med"/>
          </a:ln>
        </p:spPr>
      </p:cxnSp>
      <p:cxnSp>
        <p:nvCxnSpPr>
          <p:cNvPr id="3123" name="Straight Arrow Connector 38"/>
          <p:cNvCxnSpPr>
            <a:cxnSpLocks noChangeShapeType="1"/>
            <a:endCxn id="3100" idx="1"/>
          </p:cNvCxnSpPr>
          <p:nvPr/>
        </p:nvCxnSpPr>
        <p:spPr bwMode="auto">
          <a:xfrm flipV="1">
            <a:off x="3048000" y="6107113"/>
            <a:ext cx="1371600" cy="17462"/>
          </a:xfrm>
          <a:prstGeom prst="straightConnector1">
            <a:avLst/>
          </a:prstGeom>
          <a:noFill/>
          <a:ln w="15875" algn="ctr">
            <a:solidFill>
              <a:schemeClr val="bg2"/>
            </a:solidFill>
            <a:round/>
            <a:headEnd/>
            <a:tailEnd type="arrow" w="med" len="med"/>
          </a:ln>
        </p:spPr>
      </p:cxnSp>
      <p:sp>
        <p:nvSpPr>
          <p:cNvPr id="3124" name="TextBox 25"/>
          <p:cNvSpPr txBox="1">
            <a:spLocks noChangeArrowheads="1"/>
          </p:cNvSpPr>
          <p:nvPr/>
        </p:nvSpPr>
        <p:spPr bwMode="auto">
          <a:xfrm>
            <a:off x="3495675" y="5848350"/>
            <a:ext cx="809625" cy="230188"/>
          </a:xfrm>
          <a:prstGeom prst="rect">
            <a:avLst/>
          </a:prstGeom>
          <a:noFill/>
          <a:ln w="9525">
            <a:noFill/>
            <a:miter lim="800000"/>
            <a:headEnd/>
            <a:tailEnd/>
          </a:ln>
        </p:spPr>
        <p:txBody>
          <a:bodyPr>
            <a:spAutoFit/>
          </a:bodyPr>
          <a:lstStyle/>
          <a:p>
            <a:r>
              <a:rPr lang="en-GB" i="1">
                <a:solidFill>
                  <a:schemeClr val="bg2"/>
                </a:solidFill>
              </a:rPr>
              <a:t>multicast</a:t>
            </a:r>
          </a:p>
        </p:txBody>
      </p:sp>
      <p:cxnSp>
        <p:nvCxnSpPr>
          <p:cNvPr id="3125" name="Elbow Connector 68"/>
          <p:cNvCxnSpPr>
            <a:cxnSpLocks noChangeShapeType="1"/>
            <a:stCxn id="3097" idx="2"/>
            <a:endCxn id="3096" idx="0"/>
          </p:cNvCxnSpPr>
          <p:nvPr/>
        </p:nvCxnSpPr>
        <p:spPr bwMode="auto">
          <a:xfrm rot="16200000" flipH="1">
            <a:off x="1878806" y="3834607"/>
            <a:ext cx="134937" cy="6350"/>
          </a:xfrm>
          <a:prstGeom prst="bentConnector3">
            <a:avLst>
              <a:gd name="adj1" fmla="val 50000"/>
            </a:avLst>
          </a:prstGeom>
          <a:noFill/>
          <a:ln w="19050" algn="ctr">
            <a:solidFill>
              <a:srgbClr val="FF0000"/>
            </a:solidFill>
            <a:round/>
            <a:headEnd/>
            <a:tailEnd type="arrow" w="med" len="med"/>
          </a:ln>
        </p:spPr>
      </p:cxnSp>
      <p:sp>
        <p:nvSpPr>
          <p:cNvPr id="3126" name="TextBox 25"/>
          <p:cNvSpPr txBox="1">
            <a:spLocks noChangeArrowheads="1"/>
          </p:cNvSpPr>
          <p:nvPr/>
        </p:nvSpPr>
        <p:spPr bwMode="auto">
          <a:xfrm>
            <a:off x="9191625" y="2876550"/>
            <a:ext cx="714375" cy="230188"/>
          </a:xfrm>
          <a:prstGeom prst="rect">
            <a:avLst/>
          </a:prstGeom>
          <a:noFill/>
          <a:ln w="9525">
            <a:noFill/>
            <a:miter lim="800000"/>
            <a:headEnd/>
            <a:tailEnd/>
          </a:ln>
        </p:spPr>
        <p:txBody>
          <a:bodyPr>
            <a:spAutoFit/>
          </a:bodyPr>
          <a:lstStyle/>
          <a:p>
            <a:r>
              <a:rPr lang="en-GB" i="1">
                <a:solidFill>
                  <a:srgbClr val="00B050"/>
                </a:solidFill>
              </a:rPr>
              <a:t>DVB-S</a:t>
            </a:r>
          </a:p>
        </p:txBody>
      </p:sp>
      <p:sp>
        <p:nvSpPr>
          <p:cNvPr id="3127" name="TextBox 25"/>
          <p:cNvSpPr txBox="1">
            <a:spLocks noChangeArrowheads="1"/>
          </p:cNvSpPr>
          <p:nvPr/>
        </p:nvSpPr>
        <p:spPr bwMode="auto">
          <a:xfrm>
            <a:off x="9191625" y="4410075"/>
            <a:ext cx="714375" cy="230188"/>
          </a:xfrm>
          <a:prstGeom prst="rect">
            <a:avLst/>
          </a:prstGeom>
          <a:noFill/>
          <a:ln w="9525">
            <a:noFill/>
            <a:miter lim="800000"/>
            <a:headEnd/>
            <a:tailEnd/>
          </a:ln>
        </p:spPr>
        <p:txBody>
          <a:bodyPr>
            <a:spAutoFit/>
          </a:bodyPr>
          <a:lstStyle/>
          <a:p>
            <a:r>
              <a:rPr lang="en-GB" i="1">
                <a:solidFill>
                  <a:srgbClr val="00B050"/>
                </a:solidFill>
              </a:rPr>
              <a:t>DVB-S</a:t>
            </a:r>
          </a:p>
        </p:txBody>
      </p:sp>
      <p:sp>
        <p:nvSpPr>
          <p:cNvPr id="3128" name="TextBox 25"/>
          <p:cNvSpPr txBox="1">
            <a:spLocks noChangeArrowheads="1"/>
          </p:cNvSpPr>
          <p:nvPr/>
        </p:nvSpPr>
        <p:spPr bwMode="auto">
          <a:xfrm>
            <a:off x="6219825" y="5191125"/>
            <a:ext cx="714375" cy="230188"/>
          </a:xfrm>
          <a:prstGeom prst="rect">
            <a:avLst/>
          </a:prstGeom>
          <a:noFill/>
          <a:ln w="9525">
            <a:noFill/>
            <a:miter lim="800000"/>
            <a:headEnd/>
            <a:tailEnd/>
          </a:ln>
        </p:spPr>
        <p:txBody>
          <a:bodyPr>
            <a:spAutoFit/>
          </a:bodyPr>
          <a:lstStyle/>
          <a:p>
            <a:r>
              <a:rPr lang="en-GB" i="1">
                <a:solidFill>
                  <a:srgbClr val="00B0F0"/>
                </a:solidFill>
              </a:rPr>
              <a:t>DVB-S2</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6"/>
          <p:cNvSpPr>
            <a:spLocks noGrp="1" noChangeArrowheads="1"/>
          </p:cNvSpPr>
          <p:nvPr>
            <p:ph type="title"/>
          </p:nvPr>
        </p:nvSpPr>
        <p:spPr>
          <a:xfrm>
            <a:off x="0" y="171450"/>
            <a:ext cx="9799638" cy="854075"/>
          </a:xfrm>
        </p:spPr>
        <p:txBody>
          <a:bodyPr/>
          <a:lstStyle/>
          <a:p>
            <a:pPr algn="ctr" eaLnBrk="1" hangingPunct="1"/>
            <a:r>
              <a:rPr lang="en-GB" dirty="0" smtClean="0">
                <a:latin typeface="Arial" charset="0"/>
                <a:cs typeface="Arial" charset="0"/>
              </a:rPr>
              <a:t>October 2014: migration of C-band turnaround</a:t>
            </a:r>
            <a:endParaRPr lang="en-US" dirty="0" smtClean="0">
              <a:latin typeface="Arial" charset="0"/>
              <a:cs typeface="Arial" charset="0"/>
            </a:endParaRPr>
          </a:p>
        </p:txBody>
      </p:sp>
      <p:sp>
        <p:nvSpPr>
          <p:cNvPr id="4100" name="Slide Number Placeholder 3"/>
          <p:cNvSpPr>
            <a:spLocks noGrp="1"/>
          </p:cNvSpPr>
          <p:nvPr>
            <p:ph type="sldNum" sz="quarter" idx="4294967295"/>
          </p:nvPr>
        </p:nvSpPr>
        <p:spPr bwMode="auto">
          <a:xfrm>
            <a:off x="0" y="6477000"/>
            <a:ext cx="711200" cy="266700"/>
          </a:xfrm>
          <a:prstGeom prst="rect">
            <a:avLst/>
          </a:prstGeom>
          <a:noFill/>
          <a:ln>
            <a:miter lim="800000"/>
            <a:headEnd/>
            <a:tailEnd/>
          </a:ln>
        </p:spPr>
        <p:txBody>
          <a:bodyPr/>
          <a:lstStyle/>
          <a:p>
            <a:r>
              <a:rPr lang="en-GB"/>
              <a:t>Slide: </a:t>
            </a:r>
            <a:fld id="{6A0FBA23-0D18-4C23-8EB1-D25C8E45E690}" type="slidenum">
              <a:rPr lang="en-GB"/>
              <a:pPr/>
              <a:t>32</a:t>
            </a:fld>
            <a:endParaRPr lang="en-GB"/>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graphicFrame>
        <p:nvGraphicFramePr>
          <p:cNvPr id="4098" name="Object 6"/>
          <p:cNvGraphicFramePr>
            <a:graphicFrameLocks noChangeAspect="1"/>
          </p:cNvGraphicFramePr>
          <p:nvPr/>
        </p:nvGraphicFramePr>
        <p:xfrm>
          <a:off x="4556125" y="1531938"/>
          <a:ext cx="5349875" cy="4713287"/>
        </p:xfrm>
        <a:graphic>
          <a:graphicData uri="http://schemas.openxmlformats.org/presentationml/2006/ole">
            <p:oleObj spid="_x0000_s88066" name="Visio" r:id="rId3" imgW="6105710" imgH="6181513" progId="Visio.Drawing.11">
              <p:embed/>
            </p:oleObj>
          </a:graphicData>
        </a:graphic>
      </p:graphicFrame>
      <p:sp>
        <p:nvSpPr>
          <p:cNvPr id="4103" name="TextBox 11"/>
          <p:cNvSpPr txBox="1">
            <a:spLocks noChangeArrowheads="1"/>
          </p:cNvSpPr>
          <p:nvPr/>
        </p:nvSpPr>
        <p:spPr bwMode="auto">
          <a:xfrm>
            <a:off x="6372225" y="1400175"/>
            <a:ext cx="990600" cy="230188"/>
          </a:xfrm>
          <a:prstGeom prst="rect">
            <a:avLst/>
          </a:prstGeom>
          <a:noFill/>
          <a:ln w="9525">
            <a:noFill/>
            <a:miter lim="800000"/>
            <a:headEnd/>
            <a:tailEnd/>
          </a:ln>
        </p:spPr>
        <p:txBody>
          <a:bodyPr>
            <a:spAutoFit/>
          </a:bodyPr>
          <a:lstStyle/>
          <a:p>
            <a:r>
              <a:rPr lang="en-GB">
                <a:solidFill>
                  <a:schemeClr val="tx1"/>
                </a:solidFill>
              </a:rPr>
              <a:t>EUTELSAT 9A</a:t>
            </a:r>
          </a:p>
        </p:txBody>
      </p:sp>
      <p:sp>
        <p:nvSpPr>
          <p:cNvPr id="4104" name="TextBox 12"/>
          <p:cNvSpPr txBox="1">
            <a:spLocks noChangeArrowheads="1"/>
          </p:cNvSpPr>
          <p:nvPr/>
        </p:nvSpPr>
        <p:spPr bwMode="auto">
          <a:xfrm>
            <a:off x="8524875" y="2152650"/>
            <a:ext cx="990600" cy="369888"/>
          </a:xfrm>
          <a:prstGeom prst="rect">
            <a:avLst/>
          </a:prstGeom>
          <a:noFill/>
          <a:ln w="9525">
            <a:noFill/>
            <a:miter lim="800000"/>
            <a:headEnd/>
            <a:tailEnd/>
          </a:ln>
        </p:spPr>
        <p:txBody>
          <a:bodyPr>
            <a:spAutoFit/>
          </a:bodyPr>
          <a:lstStyle/>
          <a:p>
            <a:r>
              <a:rPr lang="en-GB">
                <a:solidFill>
                  <a:schemeClr val="tx1"/>
                </a:solidFill>
              </a:rPr>
              <a:t>EUTELSAT 5West A</a:t>
            </a:r>
          </a:p>
        </p:txBody>
      </p:sp>
      <p:sp>
        <p:nvSpPr>
          <p:cNvPr id="4105" name="TextBox 13"/>
          <p:cNvSpPr txBox="1">
            <a:spLocks noChangeArrowheads="1"/>
          </p:cNvSpPr>
          <p:nvPr/>
        </p:nvSpPr>
        <p:spPr bwMode="auto">
          <a:xfrm>
            <a:off x="9058275" y="4019550"/>
            <a:ext cx="990600" cy="230188"/>
          </a:xfrm>
          <a:prstGeom prst="rect">
            <a:avLst/>
          </a:prstGeom>
          <a:noFill/>
          <a:ln w="9525">
            <a:noFill/>
            <a:miter lim="800000"/>
            <a:headEnd/>
            <a:tailEnd/>
          </a:ln>
        </p:spPr>
        <p:txBody>
          <a:bodyPr>
            <a:spAutoFit/>
          </a:bodyPr>
          <a:lstStyle/>
          <a:p>
            <a:r>
              <a:rPr lang="en-GB">
                <a:solidFill>
                  <a:schemeClr val="tx1"/>
                </a:solidFill>
              </a:rPr>
              <a:t>SES-6</a:t>
            </a:r>
          </a:p>
        </p:txBody>
      </p:sp>
      <p:sp>
        <p:nvSpPr>
          <p:cNvPr id="4106" name="TextBox 14"/>
          <p:cNvSpPr txBox="1">
            <a:spLocks noChangeArrowheads="1"/>
          </p:cNvSpPr>
          <p:nvPr/>
        </p:nvSpPr>
        <p:spPr bwMode="auto">
          <a:xfrm>
            <a:off x="6191250" y="4733925"/>
            <a:ext cx="990600" cy="369888"/>
          </a:xfrm>
          <a:prstGeom prst="rect">
            <a:avLst/>
          </a:prstGeom>
          <a:noFill/>
          <a:ln w="9525">
            <a:noFill/>
            <a:miter lim="800000"/>
            <a:headEnd/>
            <a:tailEnd/>
          </a:ln>
        </p:spPr>
        <p:txBody>
          <a:bodyPr>
            <a:spAutoFit/>
          </a:bodyPr>
          <a:lstStyle/>
          <a:p>
            <a:r>
              <a:rPr lang="en-GB">
                <a:solidFill>
                  <a:schemeClr val="tx1"/>
                </a:solidFill>
              </a:rPr>
              <a:t>EUTELSAT 10A</a:t>
            </a:r>
          </a:p>
        </p:txBody>
      </p:sp>
      <p:sp>
        <p:nvSpPr>
          <p:cNvPr id="4107" name="TextBox 15"/>
          <p:cNvSpPr txBox="1">
            <a:spLocks noChangeArrowheads="1"/>
          </p:cNvSpPr>
          <p:nvPr/>
        </p:nvSpPr>
        <p:spPr bwMode="auto">
          <a:xfrm>
            <a:off x="5562600" y="2743200"/>
            <a:ext cx="990600" cy="230188"/>
          </a:xfrm>
          <a:prstGeom prst="rect">
            <a:avLst/>
          </a:prstGeom>
          <a:noFill/>
          <a:ln w="9525">
            <a:noFill/>
            <a:miter lim="800000"/>
            <a:headEnd/>
            <a:tailEnd/>
          </a:ln>
        </p:spPr>
        <p:txBody>
          <a:bodyPr>
            <a:spAutoFit/>
          </a:bodyPr>
          <a:lstStyle/>
          <a:p>
            <a:r>
              <a:rPr lang="en-GB">
                <a:solidFill>
                  <a:schemeClr val="tx1"/>
                </a:solidFill>
              </a:rPr>
              <a:t>Europe Users</a:t>
            </a:r>
          </a:p>
        </p:txBody>
      </p:sp>
      <p:sp>
        <p:nvSpPr>
          <p:cNvPr id="4108" name="TextBox 16"/>
          <p:cNvSpPr txBox="1">
            <a:spLocks noChangeArrowheads="1"/>
          </p:cNvSpPr>
          <p:nvPr/>
        </p:nvSpPr>
        <p:spPr bwMode="auto">
          <a:xfrm>
            <a:off x="8515350" y="3733800"/>
            <a:ext cx="990600" cy="230188"/>
          </a:xfrm>
          <a:prstGeom prst="rect">
            <a:avLst/>
          </a:prstGeom>
          <a:noFill/>
          <a:ln w="9525">
            <a:noFill/>
            <a:miter lim="800000"/>
            <a:headEnd/>
            <a:tailEnd/>
          </a:ln>
        </p:spPr>
        <p:txBody>
          <a:bodyPr>
            <a:spAutoFit/>
          </a:bodyPr>
          <a:lstStyle/>
          <a:p>
            <a:r>
              <a:rPr lang="en-GB">
                <a:solidFill>
                  <a:schemeClr val="tx1"/>
                </a:solidFill>
              </a:rPr>
              <a:t>Africa Users</a:t>
            </a:r>
          </a:p>
        </p:txBody>
      </p:sp>
      <p:sp>
        <p:nvSpPr>
          <p:cNvPr id="4109" name="TextBox 17"/>
          <p:cNvSpPr txBox="1">
            <a:spLocks noChangeArrowheads="1"/>
          </p:cNvSpPr>
          <p:nvPr/>
        </p:nvSpPr>
        <p:spPr bwMode="auto">
          <a:xfrm>
            <a:off x="8610600" y="5267325"/>
            <a:ext cx="1123950" cy="230188"/>
          </a:xfrm>
          <a:prstGeom prst="rect">
            <a:avLst/>
          </a:prstGeom>
          <a:noFill/>
          <a:ln w="9525">
            <a:noFill/>
            <a:miter lim="800000"/>
            <a:headEnd/>
            <a:tailEnd/>
          </a:ln>
        </p:spPr>
        <p:txBody>
          <a:bodyPr>
            <a:spAutoFit/>
          </a:bodyPr>
          <a:lstStyle/>
          <a:p>
            <a:r>
              <a:rPr lang="en-GB">
                <a:solidFill>
                  <a:schemeClr val="tx1"/>
                </a:solidFill>
              </a:rPr>
              <a:t>Americas Users</a:t>
            </a:r>
          </a:p>
        </p:txBody>
      </p:sp>
      <p:sp>
        <p:nvSpPr>
          <p:cNvPr id="4110" name="TextBox 18"/>
          <p:cNvSpPr txBox="1">
            <a:spLocks noChangeArrowheads="1"/>
          </p:cNvSpPr>
          <p:nvPr/>
        </p:nvSpPr>
        <p:spPr bwMode="auto">
          <a:xfrm>
            <a:off x="7048500" y="3286125"/>
            <a:ext cx="1190625" cy="369888"/>
          </a:xfrm>
          <a:prstGeom prst="rect">
            <a:avLst/>
          </a:prstGeom>
          <a:noFill/>
          <a:ln w="9525">
            <a:noFill/>
            <a:miter lim="800000"/>
            <a:headEnd/>
            <a:tailEnd/>
          </a:ln>
        </p:spPr>
        <p:txBody>
          <a:bodyPr>
            <a:spAutoFit/>
          </a:bodyPr>
          <a:lstStyle/>
          <a:p>
            <a:pPr algn="ctr"/>
            <a:r>
              <a:rPr lang="en-GB">
                <a:solidFill>
                  <a:schemeClr val="tx1"/>
                </a:solidFill>
              </a:rPr>
              <a:t>Africa Turnaround</a:t>
            </a:r>
          </a:p>
        </p:txBody>
      </p:sp>
      <p:sp>
        <p:nvSpPr>
          <p:cNvPr id="4111" name="TextBox 19"/>
          <p:cNvSpPr txBox="1">
            <a:spLocks noChangeArrowheads="1"/>
          </p:cNvSpPr>
          <p:nvPr/>
        </p:nvSpPr>
        <p:spPr bwMode="auto">
          <a:xfrm>
            <a:off x="7200900" y="4724400"/>
            <a:ext cx="1190625" cy="369888"/>
          </a:xfrm>
          <a:prstGeom prst="rect">
            <a:avLst/>
          </a:prstGeom>
          <a:noFill/>
          <a:ln w="9525">
            <a:noFill/>
            <a:miter lim="800000"/>
            <a:headEnd/>
            <a:tailEnd/>
          </a:ln>
        </p:spPr>
        <p:txBody>
          <a:bodyPr>
            <a:spAutoFit/>
          </a:bodyPr>
          <a:lstStyle/>
          <a:p>
            <a:pPr algn="ctr"/>
            <a:r>
              <a:rPr lang="en-GB">
                <a:solidFill>
                  <a:schemeClr val="tx1"/>
                </a:solidFill>
              </a:rPr>
              <a:t>Americas Turnaround</a:t>
            </a:r>
          </a:p>
        </p:txBody>
      </p:sp>
      <p:sp>
        <p:nvSpPr>
          <p:cNvPr id="4112" name="Rectangle 20"/>
          <p:cNvSpPr>
            <a:spLocks noChangeArrowheads="1"/>
          </p:cNvSpPr>
          <p:nvPr/>
        </p:nvSpPr>
        <p:spPr bwMode="auto">
          <a:xfrm>
            <a:off x="7096125" y="2771775"/>
            <a:ext cx="1228725" cy="1047750"/>
          </a:xfrm>
          <a:prstGeom prst="rect">
            <a:avLst/>
          </a:prstGeom>
          <a:noFill/>
          <a:ln w="9525" algn="ctr">
            <a:solidFill>
              <a:schemeClr val="tx1"/>
            </a:solidFill>
            <a:round/>
            <a:headEnd/>
            <a:tailEnd/>
          </a:ln>
        </p:spPr>
        <p:txBody>
          <a:bodyPr lIns="36000" tIns="36000" rIns="36000" bIns="36000"/>
          <a:lstStyle/>
          <a:p>
            <a:endParaRPr lang="en-US"/>
          </a:p>
        </p:txBody>
      </p:sp>
      <p:sp>
        <p:nvSpPr>
          <p:cNvPr id="4113" name="Rectangle 21"/>
          <p:cNvSpPr>
            <a:spLocks noChangeArrowheads="1"/>
          </p:cNvSpPr>
          <p:nvPr/>
        </p:nvSpPr>
        <p:spPr bwMode="auto">
          <a:xfrm>
            <a:off x="7143750" y="4238625"/>
            <a:ext cx="1228725" cy="1047750"/>
          </a:xfrm>
          <a:prstGeom prst="rect">
            <a:avLst/>
          </a:prstGeom>
          <a:noFill/>
          <a:ln w="9525" algn="ctr">
            <a:solidFill>
              <a:schemeClr val="tx1"/>
            </a:solidFill>
            <a:round/>
            <a:headEnd/>
            <a:tailEnd/>
          </a:ln>
        </p:spPr>
        <p:txBody>
          <a:bodyPr lIns="36000" tIns="36000" rIns="36000" bIns="36000"/>
          <a:lstStyle/>
          <a:p>
            <a:endParaRPr lang="en-US"/>
          </a:p>
        </p:txBody>
      </p:sp>
      <p:sp>
        <p:nvSpPr>
          <p:cNvPr id="4114" name="Rectangle 24"/>
          <p:cNvSpPr>
            <a:spLocks noChangeArrowheads="1"/>
          </p:cNvSpPr>
          <p:nvPr/>
        </p:nvSpPr>
        <p:spPr bwMode="auto">
          <a:xfrm>
            <a:off x="3486150" y="1295400"/>
            <a:ext cx="1885950" cy="1638300"/>
          </a:xfrm>
          <a:prstGeom prst="rect">
            <a:avLst/>
          </a:prstGeom>
          <a:noFill/>
          <a:ln w="9525" algn="ctr">
            <a:solidFill>
              <a:schemeClr val="tx1"/>
            </a:solidFill>
            <a:round/>
            <a:headEnd/>
            <a:tailEnd/>
          </a:ln>
        </p:spPr>
        <p:txBody>
          <a:bodyPr lIns="36000" tIns="36000" rIns="36000" bIns="36000"/>
          <a:lstStyle/>
          <a:p>
            <a:endParaRPr lang="en-US"/>
          </a:p>
        </p:txBody>
      </p:sp>
      <p:sp>
        <p:nvSpPr>
          <p:cNvPr id="4115" name="TextBox 25"/>
          <p:cNvSpPr txBox="1">
            <a:spLocks noChangeArrowheads="1"/>
          </p:cNvSpPr>
          <p:nvPr/>
        </p:nvSpPr>
        <p:spPr bwMode="auto">
          <a:xfrm>
            <a:off x="3505200" y="1371600"/>
            <a:ext cx="1866900" cy="230188"/>
          </a:xfrm>
          <a:prstGeom prst="rect">
            <a:avLst/>
          </a:prstGeom>
          <a:noFill/>
          <a:ln w="9525">
            <a:noFill/>
            <a:miter lim="800000"/>
            <a:headEnd/>
            <a:tailEnd/>
          </a:ln>
        </p:spPr>
        <p:txBody>
          <a:bodyPr>
            <a:spAutoFit/>
          </a:bodyPr>
          <a:lstStyle/>
          <a:p>
            <a:r>
              <a:rPr lang="en-GB">
                <a:solidFill>
                  <a:schemeClr val="tx1"/>
                </a:solidFill>
              </a:rPr>
              <a:t>Service Provider, Usingen</a:t>
            </a:r>
          </a:p>
        </p:txBody>
      </p:sp>
      <p:sp>
        <p:nvSpPr>
          <p:cNvPr id="4116" name="Rectangle 26"/>
          <p:cNvSpPr>
            <a:spLocks noChangeArrowheads="1"/>
          </p:cNvSpPr>
          <p:nvPr/>
        </p:nvSpPr>
        <p:spPr bwMode="auto">
          <a:xfrm>
            <a:off x="3419475" y="5019675"/>
            <a:ext cx="1885950" cy="1200150"/>
          </a:xfrm>
          <a:prstGeom prst="rect">
            <a:avLst/>
          </a:prstGeom>
          <a:noFill/>
          <a:ln w="9525" algn="ctr">
            <a:solidFill>
              <a:schemeClr val="tx1"/>
            </a:solidFill>
            <a:round/>
            <a:headEnd/>
            <a:tailEnd/>
          </a:ln>
        </p:spPr>
        <p:txBody>
          <a:bodyPr lIns="36000" tIns="36000" rIns="36000" bIns="36000"/>
          <a:lstStyle/>
          <a:p>
            <a:endParaRPr lang="en-US"/>
          </a:p>
        </p:txBody>
      </p:sp>
      <p:sp>
        <p:nvSpPr>
          <p:cNvPr id="4117" name="TextBox 27"/>
          <p:cNvSpPr txBox="1">
            <a:spLocks noChangeArrowheads="1"/>
          </p:cNvSpPr>
          <p:nvPr/>
        </p:nvSpPr>
        <p:spPr bwMode="auto">
          <a:xfrm>
            <a:off x="3438525" y="5019675"/>
            <a:ext cx="1866900" cy="230188"/>
          </a:xfrm>
          <a:prstGeom prst="rect">
            <a:avLst/>
          </a:prstGeom>
          <a:noFill/>
          <a:ln w="9525">
            <a:noFill/>
            <a:miter lim="800000"/>
            <a:headEnd/>
            <a:tailEnd/>
          </a:ln>
        </p:spPr>
        <p:txBody>
          <a:bodyPr>
            <a:spAutoFit/>
          </a:bodyPr>
          <a:lstStyle/>
          <a:p>
            <a:r>
              <a:rPr lang="en-GB">
                <a:solidFill>
                  <a:schemeClr val="tx1"/>
                </a:solidFill>
              </a:rPr>
              <a:t>Service Provider, TBD</a:t>
            </a:r>
          </a:p>
        </p:txBody>
      </p:sp>
      <p:sp>
        <p:nvSpPr>
          <p:cNvPr id="4118" name="Rectangle 28"/>
          <p:cNvSpPr>
            <a:spLocks noChangeArrowheads="1"/>
          </p:cNvSpPr>
          <p:nvPr/>
        </p:nvSpPr>
        <p:spPr bwMode="auto">
          <a:xfrm>
            <a:off x="1314450" y="2524125"/>
            <a:ext cx="1885950" cy="3829050"/>
          </a:xfrm>
          <a:prstGeom prst="rect">
            <a:avLst/>
          </a:prstGeom>
          <a:noFill/>
          <a:ln w="9525" algn="ctr">
            <a:solidFill>
              <a:schemeClr val="tx1"/>
            </a:solidFill>
            <a:round/>
            <a:headEnd/>
            <a:tailEnd/>
          </a:ln>
        </p:spPr>
        <p:txBody>
          <a:bodyPr lIns="36000" tIns="36000" rIns="36000" bIns="36000"/>
          <a:lstStyle/>
          <a:p>
            <a:endParaRPr lang="en-US"/>
          </a:p>
        </p:txBody>
      </p:sp>
      <p:sp>
        <p:nvSpPr>
          <p:cNvPr id="4119" name="TextBox 29"/>
          <p:cNvSpPr txBox="1">
            <a:spLocks noChangeArrowheads="1"/>
          </p:cNvSpPr>
          <p:nvPr/>
        </p:nvSpPr>
        <p:spPr bwMode="auto">
          <a:xfrm>
            <a:off x="1323975" y="2600325"/>
            <a:ext cx="1866900" cy="230188"/>
          </a:xfrm>
          <a:prstGeom prst="rect">
            <a:avLst/>
          </a:prstGeom>
          <a:noFill/>
          <a:ln w="9525">
            <a:noFill/>
            <a:miter lim="800000"/>
            <a:headEnd/>
            <a:tailEnd/>
          </a:ln>
        </p:spPr>
        <p:txBody>
          <a:bodyPr>
            <a:spAutoFit/>
          </a:bodyPr>
          <a:lstStyle/>
          <a:p>
            <a:r>
              <a:rPr lang="en-GB">
                <a:solidFill>
                  <a:schemeClr val="tx1"/>
                </a:solidFill>
              </a:rPr>
              <a:t>EUMETSAT</a:t>
            </a:r>
          </a:p>
        </p:txBody>
      </p:sp>
      <p:sp>
        <p:nvSpPr>
          <p:cNvPr id="4120" name="TextBox 23"/>
          <p:cNvSpPr txBox="1">
            <a:spLocks noChangeArrowheads="1"/>
          </p:cNvSpPr>
          <p:nvPr/>
        </p:nvSpPr>
        <p:spPr bwMode="auto">
          <a:xfrm>
            <a:off x="1514475" y="3905250"/>
            <a:ext cx="868363" cy="230188"/>
          </a:xfrm>
          <a:prstGeom prst="rect">
            <a:avLst/>
          </a:prstGeom>
          <a:noFill/>
          <a:ln w="9525">
            <a:solidFill>
              <a:schemeClr val="accent1"/>
            </a:solidFill>
            <a:miter lim="800000"/>
            <a:headEnd/>
            <a:tailEnd/>
          </a:ln>
        </p:spPr>
        <p:txBody>
          <a:bodyPr>
            <a:spAutoFit/>
          </a:bodyPr>
          <a:lstStyle/>
          <a:p>
            <a:pPr algn="ctr"/>
            <a:r>
              <a:rPr lang="en-GB">
                <a:solidFill>
                  <a:schemeClr val="tx1"/>
                </a:solidFill>
              </a:rPr>
              <a:t>EXGATE</a:t>
            </a:r>
          </a:p>
        </p:txBody>
      </p:sp>
      <p:sp>
        <p:nvSpPr>
          <p:cNvPr id="4121" name="TextBox 24"/>
          <p:cNvSpPr txBox="1">
            <a:spLocks noChangeArrowheads="1"/>
          </p:cNvSpPr>
          <p:nvPr/>
        </p:nvSpPr>
        <p:spPr bwMode="auto">
          <a:xfrm>
            <a:off x="1504950" y="3400425"/>
            <a:ext cx="876300" cy="369888"/>
          </a:xfrm>
          <a:prstGeom prst="rect">
            <a:avLst/>
          </a:prstGeom>
          <a:noFill/>
          <a:ln w="9525">
            <a:solidFill>
              <a:schemeClr val="accent1"/>
            </a:solidFill>
            <a:miter lim="800000"/>
            <a:headEnd/>
            <a:tailEnd/>
          </a:ln>
        </p:spPr>
        <p:txBody>
          <a:bodyPr>
            <a:spAutoFit/>
          </a:bodyPr>
          <a:lstStyle/>
          <a:p>
            <a:pPr algn="ctr"/>
            <a:r>
              <a:rPr lang="en-GB">
                <a:solidFill>
                  <a:schemeClr val="tx1"/>
                </a:solidFill>
              </a:rPr>
              <a:t>Ground Segments</a:t>
            </a:r>
          </a:p>
        </p:txBody>
      </p:sp>
      <p:sp>
        <p:nvSpPr>
          <p:cNvPr id="4122" name="TextBox 25"/>
          <p:cNvSpPr txBox="1">
            <a:spLocks noChangeArrowheads="1"/>
          </p:cNvSpPr>
          <p:nvPr/>
        </p:nvSpPr>
        <p:spPr bwMode="auto">
          <a:xfrm>
            <a:off x="3743325" y="1847850"/>
            <a:ext cx="876300" cy="369888"/>
          </a:xfrm>
          <a:prstGeom prst="rect">
            <a:avLst/>
          </a:prstGeom>
          <a:noFill/>
          <a:ln w="9525">
            <a:solidFill>
              <a:schemeClr val="accent1"/>
            </a:solidFill>
            <a:miter lim="800000"/>
            <a:headEnd/>
            <a:tailEnd/>
          </a:ln>
        </p:spPr>
        <p:txBody>
          <a:bodyPr>
            <a:spAutoFit/>
          </a:bodyPr>
          <a:lstStyle/>
          <a:p>
            <a:pPr algn="ctr"/>
            <a:r>
              <a:rPr lang="en-GB">
                <a:solidFill>
                  <a:schemeClr val="tx1"/>
                </a:solidFill>
              </a:rPr>
              <a:t>Multicast Platform</a:t>
            </a:r>
          </a:p>
        </p:txBody>
      </p:sp>
      <p:sp>
        <p:nvSpPr>
          <p:cNvPr id="4123" name="TextBox 26"/>
          <p:cNvSpPr txBox="1">
            <a:spLocks noChangeArrowheads="1"/>
          </p:cNvSpPr>
          <p:nvPr/>
        </p:nvSpPr>
        <p:spPr bwMode="auto">
          <a:xfrm>
            <a:off x="4495800" y="2714625"/>
            <a:ext cx="876300" cy="230188"/>
          </a:xfrm>
          <a:prstGeom prst="rect">
            <a:avLst/>
          </a:prstGeom>
          <a:noFill/>
          <a:ln w="9525">
            <a:solidFill>
              <a:schemeClr val="accent1"/>
            </a:solidFill>
            <a:miter lim="800000"/>
            <a:headEnd/>
            <a:tailEnd/>
          </a:ln>
        </p:spPr>
        <p:txBody>
          <a:bodyPr>
            <a:spAutoFit/>
          </a:bodyPr>
          <a:lstStyle/>
          <a:p>
            <a:pPr algn="ctr"/>
            <a:r>
              <a:rPr lang="en-GB">
                <a:solidFill>
                  <a:schemeClr val="tx1"/>
                </a:solidFill>
              </a:rPr>
              <a:t>Uplink</a:t>
            </a:r>
          </a:p>
        </p:txBody>
      </p:sp>
      <p:sp>
        <p:nvSpPr>
          <p:cNvPr id="4124" name="TextBox 27"/>
          <p:cNvSpPr txBox="1">
            <a:spLocks noChangeArrowheads="1"/>
          </p:cNvSpPr>
          <p:nvPr/>
        </p:nvSpPr>
        <p:spPr bwMode="auto">
          <a:xfrm>
            <a:off x="4419600" y="5991225"/>
            <a:ext cx="876300" cy="230188"/>
          </a:xfrm>
          <a:prstGeom prst="rect">
            <a:avLst/>
          </a:prstGeom>
          <a:noFill/>
          <a:ln w="9525">
            <a:solidFill>
              <a:schemeClr val="accent1"/>
            </a:solidFill>
            <a:miter lim="800000"/>
            <a:headEnd/>
            <a:tailEnd/>
          </a:ln>
        </p:spPr>
        <p:txBody>
          <a:bodyPr>
            <a:spAutoFit/>
          </a:bodyPr>
          <a:lstStyle/>
          <a:p>
            <a:pPr algn="ctr"/>
            <a:r>
              <a:rPr lang="en-GB">
                <a:solidFill>
                  <a:schemeClr val="tx1"/>
                </a:solidFill>
              </a:rPr>
              <a:t>Uplink</a:t>
            </a:r>
          </a:p>
        </p:txBody>
      </p:sp>
      <p:sp>
        <p:nvSpPr>
          <p:cNvPr id="30" name="TextBox 23"/>
          <p:cNvSpPr txBox="1">
            <a:spLocks noChangeArrowheads="1"/>
          </p:cNvSpPr>
          <p:nvPr/>
        </p:nvSpPr>
        <p:spPr bwMode="auto">
          <a:xfrm>
            <a:off x="247650" y="1524000"/>
            <a:ext cx="1228725" cy="854075"/>
          </a:xfrm>
          <a:prstGeom prst="rect">
            <a:avLst/>
          </a:prstGeom>
          <a:noFill/>
          <a:ln w="9525">
            <a:solidFill>
              <a:schemeClr val="tx1">
                <a:lumMod val="40000"/>
                <a:lumOff val="60000"/>
              </a:schemeClr>
            </a:solidFill>
            <a:miter lim="800000"/>
            <a:headEnd/>
            <a:tailEnd/>
          </a:ln>
        </p:spPr>
        <p:txBody>
          <a:bodyPr>
            <a:spAutoFit/>
          </a:bodyPr>
          <a:lstStyle/>
          <a:p>
            <a:pPr>
              <a:defRPr/>
            </a:pPr>
            <a:r>
              <a:rPr lang="en-GB" dirty="0">
                <a:solidFill>
                  <a:schemeClr val="tx1"/>
                </a:solidFill>
              </a:rPr>
              <a:t>Direct Data Providers:</a:t>
            </a:r>
          </a:p>
          <a:p>
            <a:pPr>
              <a:defRPr/>
            </a:pPr>
            <a:r>
              <a:rPr lang="en-GB" dirty="0">
                <a:solidFill>
                  <a:schemeClr val="tx1"/>
                </a:solidFill>
              </a:rPr>
              <a:t>DWD, RETIM, UKMO, SAFs, EARS, other</a:t>
            </a:r>
          </a:p>
        </p:txBody>
      </p:sp>
      <p:sp>
        <p:nvSpPr>
          <p:cNvPr id="4126" name="TextBox 25"/>
          <p:cNvSpPr txBox="1">
            <a:spLocks noChangeArrowheads="1"/>
          </p:cNvSpPr>
          <p:nvPr/>
        </p:nvSpPr>
        <p:spPr bwMode="auto">
          <a:xfrm>
            <a:off x="0" y="1219200"/>
            <a:ext cx="1866900" cy="230188"/>
          </a:xfrm>
          <a:prstGeom prst="rect">
            <a:avLst/>
          </a:prstGeom>
          <a:noFill/>
          <a:ln w="9525">
            <a:noFill/>
            <a:miter lim="800000"/>
            <a:headEnd/>
            <a:tailEnd/>
          </a:ln>
        </p:spPr>
        <p:txBody>
          <a:bodyPr>
            <a:spAutoFit/>
          </a:bodyPr>
          <a:lstStyle/>
          <a:p>
            <a:r>
              <a:rPr lang="en-GB">
                <a:solidFill>
                  <a:schemeClr val="tx1"/>
                </a:solidFill>
              </a:rPr>
              <a:t>Direct Data Providers (DPs)</a:t>
            </a:r>
          </a:p>
        </p:txBody>
      </p:sp>
      <p:cxnSp>
        <p:nvCxnSpPr>
          <p:cNvPr id="4127" name="Straight Arrow Connector 36"/>
          <p:cNvCxnSpPr>
            <a:cxnSpLocks noChangeShapeType="1"/>
          </p:cNvCxnSpPr>
          <p:nvPr/>
        </p:nvCxnSpPr>
        <p:spPr bwMode="auto">
          <a:xfrm>
            <a:off x="4562475" y="2219325"/>
            <a:ext cx="914400" cy="914400"/>
          </a:xfrm>
          <a:prstGeom prst="straightConnector1">
            <a:avLst/>
          </a:prstGeom>
          <a:noFill/>
          <a:ln w="9525" algn="ctr">
            <a:noFill/>
            <a:round/>
            <a:headEnd/>
            <a:tailEnd type="arrow" w="med" len="med"/>
          </a:ln>
        </p:spPr>
      </p:cxnSp>
      <p:cxnSp>
        <p:nvCxnSpPr>
          <p:cNvPr id="4128" name="Straight Arrow Connector 38"/>
          <p:cNvCxnSpPr>
            <a:cxnSpLocks noChangeShapeType="1"/>
          </p:cNvCxnSpPr>
          <p:nvPr/>
        </p:nvCxnSpPr>
        <p:spPr bwMode="auto">
          <a:xfrm>
            <a:off x="4533900" y="2228850"/>
            <a:ext cx="95250" cy="495300"/>
          </a:xfrm>
          <a:prstGeom prst="straightConnector1">
            <a:avLst/>
          </a:prstGeom>
          <a:noFill/>
          <a:ln w="15875" algn="ctr">
            <a:solidFill>
              <a:schemeClr val="bg2"/>
            </a:solidFill>
            <a:round/>
            <a:headEnd/>
            <a:tailEnd type="arrow" w="med" len="med"/>
          </a:ln>
        </p:spPr>
      </p:cxnSp>
      <p:sp>
        <p:nvSpPr>
          <p:cNvPr id="4129" name="TextBox 24"/>
          <p:cNvSpPr txBox="1">
            <a:spLocks noChangeArrowheads="1"/>
          </p:cNvSpPr>
          <p:nvPr/>
        </p:nvSpPr>
        <p:spPr bwMode="auto">
          <a:xfrm>
            <a:off x="1504950" y="4362450"/>
            <a:ext cx="885825" cy="230188"/>
          </a:xfrm>
          <a:prstGeom prst="rect">
            <a:avLst/>
          </a:prstGeom>
          <a:noFill/>
          <a:ln w="9525">
            <a:solidFill>
              <a:schemeClr val="accent1"/>
            </a:solidFill>
            <a:miter lim="800000"/>
            <a:headEnd/>
            <a:tailEnd/>
          </a:ln>
        </p:spPr>
        <p:txBody>
          <a:bodyPr>
            <a:spAutoFit/>
          </a:bodyPr>
          <a:lstStyle/>
          <a:p>
            <a:pPr algn="ctr"/>
            <a:r>
              <a:rPr lang="en-GB">
                <a:solidFill>
                  <a:schemeClr val="tx1"/>
                </a:solidFill>
              </a:rPr>
              <a:t>OIS</a:t>
            </a:r>
          </a:p>
        </p:txBody>
      </p:sp>
      <p:cxnSp>
        <p:nvCxnSpPr>
          <p:cNvPr id="4130" name="Elbow Connector 41"/>
          <p:cNvCxnSpPr>
            <a:cxnSpLocks noChangeShapeType="1"/>
            <a:stCxn id="30" idx="2"/>
          </p:cNvCxnSpPr>
          <p:nvPr/>
        </p:nvCxnSpPr>
        <p:spPr bwMode="auto">
          <a:xfrm rot="16200000" flipH="1">
            <a:off x="319881" y="2920207"/>
            <a:ext cx="1736725" cy="652462"/>
          </a:xfrm>
          <a:prstGeom prst="bentConnector3">
            <a:avLst>
              <a:gd name="adj1" fmla="val 99884"/>
            </a:avLst>
          </a:prstGeom>
          <a:noFill/>
          <a:ln w="19050" algn="ctr">
            <a:solidFill>
              <a:srgbClr val="FF0000"/>
            </a:solidFill>
            <a:round/>
            <a:headEnd/>
            <a:tailEnd type="arrow" w="med" len="med"/>
          </a:ln>
        </p:spPr>
      </p:cxnSp>
      <p:sp>
        <p:nvSpPr>
          <p:cNvPr id="64" name="TextBox 23"/>
          <p:cNvSpPr txBox="1">
            <a:spLocks noChangeArrowheads="1"/>
          </p:cNvSpPr>
          <p:nvPr/>
        </p:nvSpPr>
        <p:spPr bwMode="auto">
          <a:xfrm>
            <a:off x="0" y="4733925"/>
            <a:ext cx="1047750" cy="1270000"/>
          </a:xfrm>
          <a:prstGeom prst="rect">
            <a:avLst/>
          </a:prstGeom>
          <a:noFill/>
          <a:ln w="9525">
            <a:solidFill>
              <a:schemeClr val="tx1">
                <a:lumMod val="40000"/>
                <a:lumOff val="60000"/>
              </a:schemeClr>
            </a:solidFill>
            <a:miter lim="800000"/>
            <a:headEnd/>
            <a:tailEnd/>
          </a:ln>
        </p:spPr>
        <p:txBody>
          <a:bodyPr>
            <a:spAutoFit/>
          </a:bodyPr>
          <a:lstStyle/>
          <a:p>
            <a:pPr>
              <a:defRPr/>
            </a:pPr>
            <a:r>
              <a:rPr lang="en-GB" dirty="0">
                <a:solidFill>
                  <a:schemeClr val="tx1"/>
                </a:solidFill>
              </a:rPr>
              <a:t>External Data Providers:</a:t>
            </a:r>
          </a:p>
          <a:p>
            <a:pPr>
              <a:defRPr/>
            </a:pPr>
            <a:r>
              <a:rPr lang="en-GB" dirty="0">
                <a:solidFill>
                  <a:schemeClr val="tx1"/>
                </a:solidFill>
              </a:rPr>
              <a:t>DWD, </a:t>
            </a:r>
            <a:r>
              <a:rPr lang="en-GB" dirty="0" err="1">
                <a:solidFill>
                  <a:schemeClr val="tx1"/>
                </a:solidFill>
              </a:rPr>
              <a:t>Meteo</a:t>
            </a:r>
            <a:r>
              <a:rPr lang="en-GB" dirty="0">
                <a:solidFill>
                  <a:schemeClr val="tx1"/>
                </a:solidFill>
              </a:rPr>
              <a:t> France, ECMWF, NOAA, UKMO, SAFs, EARS, other</a:t>
            </a:r>
          </a:p>
        </p:txBody>
      </p:sp>
      <p:cxnSp>
        <p:nvCxnSpPr>
          <p:cNvPr id="4132" name="Elbow Connector 64"/>
          <p:cNvCxnSpPr>
            <a:cxnSpLocks noChangeShapeType="1"/>
            <a:stCxn id="64" idx="0"/>
            <a:endCxn id="4121" idx="1"/>
          </p:cNvCxnSpPr>
          <p:nvPr/>
        </p:nvCxnSpPr>
        <p:spPr bwMode="auto">
          <a:xfrm rot="5400000" flipH="1" flipV="1">
            <a:off x="439738" y="3668712"/>
            <a:ext cx="1149350" cy="981075"/>
          </a:xfrm>
          <a:prstGeom prst="bentConnector2">
            <a:avLst/>
          </a:prstGeom>
          <a:noFill/>
          <a:ln w="19050" algn="ctr">
            <a:solidFill>
              <a:srgbClr val="FF0000"/>
            </a:solidFill>
            <a:round/>
            <a:headEnd/>
            <a:tailEnd type="arrow" w="med" len="med"/>
          </a:ln>
        </p:spPr>
      </p:cxnSp>
      <p:cxnSp>
        <p:nvCxnSpPr>
          <p:cNvPr id="4133" name="Elbow Connector 66"/>
          <p:cNvCxnSpPr>
            <a:cxnSpLocks noChangeShapeType="1"/>
            <a:stCxn id="64" idx="0"/>
            <a:endCxn id="4120" idx="1"/>
          </p:cNvCxnSpPr>
          <p:nvPr/>
        </p:nvCxnSpPr>
        <p:spPr bwMode="auto">
          <a:xfrm rot="5400000" flipH="1" flipV="1">
            <a:off x="662781" y="3882232"/>
            <a:ext cx="712787" cy="990600"/>
          </a:xfrm>
          <a:prstGeom prst="bentConnector2">
            <a:avLst/>
          </a:prstGeom>
          <a:noFill/>
          <a:ln w="19050" algn="ctr">
            <a:solidFill>
              <a:srgbClr val="FF0000"/>
            </a:solidFill>
            <a:round/>
            <a:headEnd/>
            <a:tailEnd type="arrow" w="med" len="med"/>
          </a:ln>
        </p:spPr>
      </p:cxnSp>
      <p:cxnSp>
        <p:nvCxnSpPr>
          <p:cNvPr id="4134" name="Elbow Connector 68"/>
          <p:cNvCxnSpPr>
            <a:cxnSpLocks noChangeShapeType="1"/>
            <a:stCxn id="64" idx="0"/>
            <a:endCxn id="4129" idx="1"/>
          </p:cNvCxnSpPr>
          <p:nvPr/>
        </p:nvCxnSpPr>
        <p:spPr bwMode="auto">
          <a:xfrm rot="5400000" flipH="1" flipV="1">
            <a:off x="886619" y="4115594"/>
            <a:ext cx="255587" cy="981075"/>
          </a:xfrm>
          <a:prstGeom prst="bentConnector2">
            <a:avLst/>
          </a:prstGeom>
          <a:noFill/>
          <a:ln w="19050" algn="ctr">
            <a:solidFill>
              <a:srgbClr val="FF0000"/>
            </a:solidFill>
            <a:round/>
            <a:headEnd/>
            <a:tailEnd type="arrow" w="med" len="med"/>
          </a:ln>
        </p:spPr>
      </p:cxnSp>
      <p:cxnSp>
        <p:nvCxnSpPr>
          <p:cNvPr id="4135" name="Elbow Connector 76"/>
          <p:cNvCxnSpPr>
            <a:cxnSpLocks noChangeShapeType="1"/>
            <a:stCxn id="4120" idx="3"/>
          </p:cNvCxnSpPr>
          <p:nvPr/>
        </p:nvCxnSpPr>
        <p:spPr bwMode="auto">
          <a:xfrm flipV="1">
            <a:off x="2382838" y="2247900"/>
            <a:ext cx="2017712" cy="1773238"/>
          </a:xfrm>
          <a:prstGeom prst="bentConnector3">
            <a:avLst>
              <a:gd name="adj1" fmla="val 100037"/>
            </a:avLst>
          </a:prstGeom>
          <a:noFill/>
          <a:ln w="19050" algn="ctr">
            <a:solidFill>
              <a:srgbClr val="FF0000"/>
            </a:solidFill>
            <a:round/>
            <a:headEnd/>
            <a:tailEnd type="arrow" w="med" len="med"/>
          </a:ln>
        </p:spPr>
      </p:cxnSp>
      <p:sp>
        <p:nvSpPr>
          <p:cNvPr id="4136" name="TextBox 24"/>
          <p:cNvSpPr txBox="1">
            <a:spLocks noChangeArrowheads="1"/>
          </p:cNvSpPr>
          <p:nvPr/>
        </p:nvSpPr>
        <p:spPr bwMode="auto">
          <a:xfrm>
            <a:off x="2171700" y="5819775"/>
            <a:ext cx="876300" cy="369888"/>
          </a:xfrm>
          <a:prstGeom prst="rect">
            <a:avLst/>
          </a:prstGeom>
          <a:noFill/>
          <a:ln w="9525">
            <a:solidFill>
              <a:schemeClr val="accent1"/>
            </a:solidFill>
            <a:miter lim="800000"/>
            <a:headEnd/>
            <a:tailEnd/>
          </a:ln>
        </p:spPr>
        <p:txBody>
          <a:bodyPr>
            <a:spAutoFit/>
          </a:bodyPr>
          <a:lstStyle/>
          <a:p>
            <a:pPr algn="ctr"/>
            <a:r>
              <a:rPr lang="en-GB">
                <a:solidFill>
                  <a:schemeClr val="tx1"/>
                </a:solidFill>
              </a:rPr>
              <a:t>Multicast Platform</a:t>
            </a:r>
          </a:p>
        </p:txBody>
      </p:sp>
      <p:cxnSp>
        <p:nvCxnSpPr>
          <p:cNvPr id="4137" name="Elbow Connector 68"/>
          <p:cNvCxnSpPr>
            <a:cxnSpLocks noChangeShapeType="1"/>
            <a:stCxn id="4129" idx="0"/>
            <a:endCxn id="4120" idx="2"/>
          </p:cNvCxnSpPr>
          <p:nvPr/>
        </p:nvCxnSpPr>
        <p:spPr bwMode="auto">
          <a:xfrm rot="5400000" flipH="1" flipV="1">
            <a:off x="1835151" y="4248150"/>
            <a:ext cx="227012" cy="1587"/>
          </a:xfrm>
          <a:prstGeom prst="bentConnector3">
            <a:avLst>
              <a:gd name="adj1" fmla="val 50000"/>
            </a:avLst>
          </a:prstGeom>
          <a:noFill/>
          <a:ln w="19050" algn="ctr">
            <a:solidFill>
              <a:srgbClr val="FF0000"/>
            </a:solidFill>
            <a:round/>
            <a:headEnd/>
            <a:tailEnd type="arrow" w="med" len="med"/>
          </a:ln>
        </p:spPr>
      </p:cxnSp>
      <p:sp>
        <p:nvSpPr>
          <p:cNvPr id="4138" name="Rectangle 21"/>
          <p:cNvSpPr>
            <a:spLocks noChangeArrowheads="1"/>
          </p:cNvSpPr>
          <p:nvPr/>
        </p:nvSpPr>
        <p:spPr bwMode="auto">
          <a:xfrm>
            <a:off x="1409700" y="5067300"/>
            <a:ext cx="1704975" cy="1209675"/>
          </a:xfrm>
          <a:prstGeom prst="rect">
            <a:avLst/>
          </a:prstGeom>
          <a:noFill/>
          <a:ln w="9525" algn="ctr">
            <a:solidFill>
              <a:schemeClr val="accent1"/>
            </a:solidFill>
            <a:round/>
            <a:headEnd/>
            <a:tailEnd/>
          </a:ln>
        </p:spPr>
        <p:txBody>
          <a:bodyPr lIns="36000" tIns="36000" rIns="36000" bIns="36000"/>
          <a:lstStyle/>
          <a:p>
            <a:endParaRPr lang="en-US"/>
          </a:p>
        </p:txBody>
      </p:sp>
      <p:sp>
        <p:nvSpPr>
          <p:cNvPr id="4139" name="TextBox 29"/>
          <p:cNvSpPr txBox="1">
            <a:spLocks noChangeArrowheads="1"/>
          </p:cNvSpPr>
          <p:nvPr/>
        </p:nvSpPr>
        <p:spPr bwMode="auto">
          <a:xfrm>
            <a:off x="1438275" y="5219700"/>
            <a:ext cx="971550" cy="230188"/>
          </a:xfrm>
          <a:prstGeom prst="rect">
            <a:avLst/>
          </a:prstGeom>
          <a:noFill/>
          <a:ln w="9525">
            <a:noFill/>
            <a:miter lim="800000"/>
            <a:headEnd/>
            <a:tailEnd/>
          </a:ln>
        </p:spPr>
        <p:txBody>
          <a:bodyPr>
            <a:spAutoFit/>
          </a:bodyPr>
          <a:lstStyle/>
          <a:p>
            <a:r>
              <a:rPr lang="en-GB">
                <a:solidFill>
                  <a:schemeClr val="tx1"/>
                </a:solidFill>
              </a:rPr>
              <a:t>MMDS</a:t>
            </a:r>
          </a:p>
        </p:txBody>
      </p:sp>
      <p:sp>
        <p:nvSpPr>
          <p:cNvPr id="4140" name="TextBox 25"/>
          <p:cNvSpPr txBox="1">
            <a:spLocks noChangeArrowheads="1"/>
          </p:cNvSpPr>
          <p:nvPr/>
        </p:nvSpPr>
        <p:spPr bwMode="auto">
          <a:xfrm>
            <a:off x="0" y="4095750"/>
            <a:ext cx="514350" cy="230188"/>
          </a:xfrm>
          <a:prstGeom prst="rect">
            <a:avLst/>
          </a:prstGeom>
          <a:noFill/>
          <a:ln w="9525">
            <a:noFill/>
            <a:miter lim="800000"/>
            <a:headEnd/>
            <a:tailEnd/>
          </a:ln>
        </p:spPr>
        <p:txBody>
          <a:bodyPr>
            <a:spAutoFit/>
          </a:bodyPr>
          <a:lstStyle/>
          <a:p>
            <a:r>
              <a:rPr lang="en-GB" i="1">
                <a:solidFill>
                  <a:srgbClr val="FF0000"/>
                </a:solidFill>
              </a:rPr>
              <a:t>ftp</a:t>
            </a:r>
          </a:p>
        </p:txBody>
      </p:sp>
      <p:sp>
        <p:nvSpPr>
          <p:cNvPr id="4141" name="TextBox 25"/>
          <p:cNvSpPr txBox="1">
            <a:spLocks noChangeArrowheads="1"/>
          </p:cNvSpPr>
          <p:nvPr/>
        </p:nvSpPr>
        <p:spPr bwMode="auto">
          <a:xfrm>
            <a:off x="4467225" y="2200275"/>
            <a:ext cx="514350" cy="369888"/>
          </a:xfrm>
          <a:prstGeom prst="rect">
            <a:avLst/>
          </a:prstGeom>
          <a:noFill/>
          <a:ln w="9525">
            <a:noFill/>
            <a:miter lim="800000"/>
            <a:headEnd/>
            <a:tailEnd/>
          </a:ln>
        </p:spPr>
        <p:txBody>
          <a:bodyPr>
            <a:spAutoFit/>
          </a:bodyPr>
          <a:lstStyle/>
          <a:p>
            <a:r>
              <a:rPr lang="en-GB" i="1">
                <a:solidFill>
                  <a:schemeClr val="bg2"/>
                </a:solidFill>
              </a:rPr>
              <a:t>multicast</a:t>
            </a:r>
          </a:p>
        </p:txBody>
      </p:sp>
      <p:cxnSp>
        <p:nvCxnSpPr>
          <p:cNvPr id="4142" name="Straight Arrow Connector 87"/>
          <p:cNvCxnSpPr>
            <a:cxnSpLocks noChangeShapeType="1"/>
            <a:endCxn id="4112" idx="1"/>
          </p:cNvCxnSpPr>
          <p:nvPr/>
        </p:nvCxnSpPr>
        <p:spPr bwMode="auto">
          <a:xfrm flipV="1">
            <a:off x="6296025" y="3295650"/>
            <a:ext cx="800100" cy="1800225"/>
          </a:xfrm>
          <a:prstGeom prst="straightConnector1">
            <a:avLst/>
          </a:prstGeom>
          <a:noFill/>
          <a:ln w="19050" algn="ctr">
            <a:solidFill>
              <a:srgbClr val="00B0F0"/>
            </a:solidFill>
            <a:round/>
            <a:headEnd/>
            <a:tailEnd type="arrow" w="med" len="med"/>
          </a:ln>
        </p:spPr>
      </p:cxnSp>
      <p:cxnSp>
        <p:nvCxnSpPr>
          <p:cNvPr id="4143" name="Straight Arrow Connector 89"/>
          <p:cNvCxnSpPr>
            <a:cxnSpLocks noChangeShapeType="1"/>
            <a:endCxn id="4113" idx="1"/>
          </p:cNvCxnSpPr>
          <p:nvPr/>
        </p:nvCxnSpPr>
        <p:spPr bwMode="auto">
          <a:xfrm flipV="1">
            <a:off x="6286500" y="4762500"/>
            <a:ext cx="857250" cy="314325"/>
          </a:xfrm>
          <a:prstGeom prst="straightConnector1">
            <a:avLst/>
          </a:prstGeom>
          <a:noFill/>
          <a:ln w="19050" algn="ctr">
            <a:solidFill>
              <a:srgbClr val="00B0F0"/>
            </a:solidFill>
            <a:round/>
            <a:headEnd/>
            <a:tailEnd type="arrow" w="med" len="med"/>
          </a:ln>
        </p:spPr>
      </p:cxnSp>
      <p:sp>
        <p:nvSpPr>
          <p:cNvPr id="4144" name="TextBox 25"/>
          <p:cNvSpPr txBox="1">
            <a:spLocks noChangeArrowheads="1"/>
          </p:cNvSpPr>
          <p:nvPr/>
        </p:nvSpPr>
        <p:spPr bwMode="auto">
          <a:xfrm>
            <a:off x="6219825" y="5191125"/>
            <a:ext cx="714375" cy="230188"/>
          </a:xfrm>
          <a:prstGeom prst="rect">
            <a:avLst/>
          </a:prstGeom>
          <a:noFill/>
          <a:ln w="9525">
            <a:noFill/>
            <a:miter lim="800000"/>
            <a:headEnd/>
            <a:tailEnd/>
          </a:ln>
        </p:spPr>
        <p:txBody>
          <a:bodyPr>
            <a:spAutoFit/>
          </a:bodyPr>
          <a:lstStyle/>
          <a:p>
            <a:r>
              <a:rPr lang="en-GB" i="1">
                <a:solidFill>
                  <a:srgbClr val="00B0F0"/>
                </a:solidFill>
              </a:rPr>
              <a:t>DVB-S2</a:t>
            </a:r>
          </a:p>
        </p:txBody>
      </p:sp>
      <p:cxnSp>
        <p:nvCxnSpPr>
          <p:cNvPr id="4145" name="Elbow Connector 41"/>
          <p:cNvCxnSpPr>
            <a:cxnSpLocks noChangeShapeType="1"/>
          </p:cNvCxnSpPr>
          <p:nvPr/>
        </p:nvCxnSpPr>
        <p:spPr bwMode="auto">
          <a:xfrm rot="16200000" flipH="1">
            <a:off x="319881" y="3377407"/>
            <a:ext cx="1736725" cy="652462"/>
          </a:xfrm>
          <a:prstGeom prst="bentConnector3">
            <a:avLst>
              <a:gd name="adj1" fmla="val 99884"/>
            </a:avLst>
          </a:prstGeom>
          <a:noFill/>
          <a:ln w="19050" algn="ctr">
            <a:solidFill>
              <a:srgbClr val="FF0000"/>
            </a:solidFill>
            <a:round/>
            <a:headEnd/>
            <a:tailEnd type="arrow" w="med" len="med"/>
          </a:ln>
        </p:spPr>
      </p:cxnSp>
      <p:cxnSp>
        <p:nvCxnSpPr>
          <p:cNvPr id="4146" name="Elbow Connector 76"/>
          <p:cNvCxnSpPr>
            <a:cxnSpLocks noChangeShapeType="1"/>
            <a:stCxn id="4120" idx="3"/>
            <a:endCxn id="4136" idx="0"/>
          </p:cNvCxnSpPr>
          <p:nvPr/>
        </p:nvCxnSpPr>
        <p:spPr bwMode="auto">
          <a:xfrm>
            <a:off x="2382838" y="4021138"/>
            <a:ext cx="227012" cy="1798637"/>
          </a:xfrm>
          <a:prstGeom prst="bentConnector2">
            <a:avLst/>
          </a:prstGeom>
          <a:noFill/>
          <a:ln w="19050" algn="ctr">
            <a:solidFill>
              <a:srgbClr val="FF0000"/>
            </a:solidFill>
            <a:round/>
            <a:headEnd/>
            <a:tailEnd type="arrow" w="med" len="med"/>
          </a:ln>
        </p:spPr>
      </p:cxnSp>
      <p:cxnSp>
        <p:nvCxnSpPr>
          <p:cNvPr id="4147" name="Straight Arrow Connector 38"/>
          <p:cNvCxnSpPr>
            <a:cxnSpLocks noChangeShapeType="1"/>
            <a:endCxn id="4124" idx="1"/>
          </p:cNvCxnSpPr>
          <p:nvPr/>
        </p:nvCxnSpPr>
        <p:spPr bwMode="auto">
          <a:xfrm flipV="1">
            <a:off x="3048000" y="6107113"/>
            <a:ext cx="1371600" cy="17462"/>
          </a:xfrm>
          <a:prstGeom prst="straightConnector1">
            <a:avLst/>
          </a:prstGeom>
          <a:noFill/>
          <a:ln w="15875" algn="ctr">
            <a:solidFill>
              <a:schemeClr val="bg2"/>
            </a:solidFill>
            <a:round/>
            <a:headEnd/>
            <a:tailEnd type="arrow" w="med" len="med"/>
          </a:ln>
        </p:spPr>
      </p:cxnSp>
      <p:sp>
        <p:nvSpPr>
          <p:cNvPr id="4148" name="TextBox 25"/>
          <p:cNvSpPr txBox="1">
            <a:spLocks noChangeArrowheads="1"/>
          </p:cNvSpPr>
          <p:nvPr/>
        </p:nvSpPr>
        <p:spPr bwMode="auto">
          <a:xfrm>
            <a:off x="3495675" y="5848350"/>
            <a:ext cx="809625" cy="230188"/>
          </a:xfrm>
          <a:prstGeom prst="rect">
            <a:avLst/>
          </a:prstGeom>
          <a:noFill/>
          <a:ln w="9525">
            <a:noFill/>
            <a:miter lim="800000"/>
            <a:headEnd/>
            <a:tailEnd/>
          </a:ln>
        </p:spPr>
        <p:txBody>
          <a:bodyPr>
            <a:spAutoFit/>
          </a:bodyPr>
          <a:lstStyle/>
          <a:p>
            <a:r>
              <a:rPr lang="en-GB" i="1">
                <a:solidFill>
                  <a:schemeClr val="bg2"/>
                </a:solidFill>
              </a:rPr>
              <a:t>multicast</a:t>
            </a:r>
          </a:p>
        </p:txBody>
      </p:sp>
      <p:cxnSp>
        <p:nvCxnSpPr>
          <p:cNvPr id="4149" name="Elbow Connector 68"/>
          <p:cNvCxnSpPr>
            <a:cxnSpLocks noChangeShapeType="1"/>
            <a:stCxn id="4121" idx="2"/>
            <a:endCxn id="4120" idx="0"/>
          </p:cNvCxnSpPr>
          <p:nvPr/>
        </p:nvCxnSpPr>
        <p:spPr bwMode="auto">
          <a:xfrm rot="16200000" flipH="1">
            <a:off x="1878806" y="3834607"/>
            <a:ext cx="134937" cy="6350"/>
          </a:xfrm>
          <a:prstGeom prst="bentConnector3">
            <a:avLst>
              <a:gd name="adj1" fmla="val 50000"/>
            </a:avLst>
          </a:prstGeom>
          <a:noFill/>
          <a:ln w="19050" algn="ctr">
            <a:solidFill>
              <a:srgbClr val="FF0000"/>
            </a:solidFill>
            <a:round/>
            <a:headEnd/>
            <a:tailEnd type="arrow" w="med" len="med"/>
          </a:ln>
        </p:spPr>
      </p:cxnSp>
      <p:sp>
        <p:nvSpPr>
          <p:cNvPr id="4150" name="TextBox 25"/>
          <p:cNvSpPr txBox="1">
            <a:spLocks noChangeArrowheads="1"/>
          </p:cNvSpPr>
          <p:nvPr/>
        </p:nvSpPr>
        <p:spPr bwMode="auto">
          <a:xfrm>
            <a:off x="9191625" y="2876550"/>
            <a:ext cx="714375" cy="230188"/>
          </a:xfrm>
          <a:prstGeom prst="rect">
            <a:avLst/>
          </a:prstGeom>
          <a:noFill/>
          <a:ln w="9525">
            <a:noFill/>
            <a:miter lim="800000"/>
            <a:headEnd/>
            <a:tailEnd/>
          </a:ln>
        </p:spPr>
        <p:txBody>
          <a:bodyPr>
            <a:spAutoFit/>
          </a:bodyPr>
          <a:lstStyle/>
          <a:p>
            <a:r>
              <a:rPr lang="en-GB" i="1">
                <a:solidFill>
                  <a:srgbClr val="00B050"/>
                </a:solidFill>
              </a:rPr>
              <a:t>DVB-S</a:t>
            </a:r>
          </a:p>
        </p:txBody>
      </p:sp>
      <p:sp>
        <p:nvSpPr>
          <p:cNvPr id="4151" name="TextBox 25"/>
          <p:cNvSpPr txBox="1">
            <a:spLocks noChangeArrowheads="1"/>
          </p:cNvSpPr>
          <p:nvPr/>
        </p:nvSpPr>
        <p:spPr bwMode="auto">
          <a:xfrm>
            <a:off x="9191625" y="4410075"/>
            <a:ext cx="714375" cy="230188"/>
          </a:xfrm>
          <a:prstGeom prst="rect">
            <a:avLst/>
          </a:prstGeom>
          <a:noFill/>
          <a:ln w="9525">
            <a:noFill/>
            <a:miter lim="800000"/>
            <a:headEnd/>
            <a:tailEnd/>
          </a:ln>
        </p:spPr>
        <p:txBody>
          <a:bodyPr>
            <a:spAutoFit/>
          </a:bodyPr>
          <a:lstStyle/>
          <a:p>
            <a:r>
              <a:rPr lang="en-GB" i="1">
                <a:solidFill>
                  <a:srgbClr val="00B050"/>
                </a:solidFill>
              </a:rPr>
              <a:t>DVB-S</a:t>
            </a:r>
          </a:p>
        </p:txBody>
      </p:sp>
      <p:sp>
        <p:nvSpPr>
          <p:cNvPr id="4152" name="TextBox 25"/>
          <p:cNvSpPr txBox="1">
            <a:spLocks noChangeArrowheads="1"/>
          </p:cNvSpPr>
          <p:nvPr/>
        </p:nvSpPr>
        <p:spPr bwMode="auto">
          <a:xfrm>
            <a:off x="6286500" y="2000250"/>
            <a:ext cx="714375" cy="230188"/>
          </a:xfrm>
          <a:prstGeom prst="rect">
            <a:avLst/>
          </a:prstGeom>
          <a:noFill/>
          <a:ln w="9525">
            <a:noFill/>
            <a:miter lim="800000"/>
            <a:headEnd/>
            <a:tailEnd/>
          </a:ln>
        </p:spPr>
        <p:txBody>
          <a:bodyPr>
            <a:spAutoFit/>
          </a:bodyPr>
          <a:lstStyle/>
          <a:p>
            <a:r>
              <a:rPr lang="en-GB" i="1">
                <a:solidFill>
                  <a:srgbClr val="00B050"/>
                </a:solidFill>
              </a:rPr>
              <a:t>DVB-S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6"/>
          <p:cNvSpPr>
            <a:spLocks noGrp="1" noChangeArrowheads="1"/>
          </p:cNvSpPr>
          <p:nvPr>
            <p:ph type="title"/>
          </p:nvPr>
        </p:nvSpPr>
        <p:spPr>
          <a:xfrm>
            <a:off x="0" y="180975"/>
            <a:ext cx="9799638" cy="854075"/>
          </a:xfrm>
        </p:spPr>
        <p:txBody>
          <a:bodyPr/>
          <a:lstStyle/>
          <a:p>
            <a:pPr algn="ctr" eaLnBrk="1" hangingPunct="1"/>
            <a:r>
              <a:rPr lang="en-GB" dirty="0" smtClean="0">
                <a:latin typeface="Arial" charset="0"/>
                <a:cs typeface="Arial" charset="0"/>
              </a:rPr>
              <a:t>1 January 2015: end of Ku band DVB-S</a:t>
            </a:r>
            <a:endParaRPr lang="en-US" dirty="0" smtClean="0">
              <a:latin typeface="Arial" charset="0"/>
              <a:cs typeface="Arial" charset="0"/>
            </a:endParaRPr>
          </a:p>
        </p:txBody>
      </p:sp>
      <p:sp>
        <p:nvSpPr>
          <p:cNvPr id="5124" name="Slide Number Placeholder 3"/>
          <p:cNvSpPr>
            <a:spLocks noGrp="1"/>
          </p:cNvSpPr>
          <p:nvPr>
            <p:ph type="sldNum" sz="quarter" idx="4294967295"/>
          </p:nvPr>
        </p:nvSpPr>
        <p:spPr bwMode="auto">
          <a:xfrm>
            <a:off x="0" y="6477000"/>
            <a:ext cx="711200" cy="266700"/>
          </a:xfrm>
          <a:prstGeom prst="rect">
            <a:avLst/>
          </a:prstGeom>
          <a:noFill/>
          <a:ln>
            <a:miter lim="800000"/>
            <a:headEnd/>
            <a:tailEnd/>
          </a:ln>
        </p:spPr>
        <p:txBody>
          <a:bodyPr/>
          <a:lstStyle/>
          <a:p>
            <a:r>
              <a:rPr lang="en-GB"/>
              <a:t>Slide: </a:t>
            </a:r>
            <a:fld id="{B4AB51E4-F603-40DA-9EDF-DE5CF50FF0CC}" type="slidenum">
              <a:rPr lang="en-GB"/>
              <a:pPr/>
              <a:t>33</a:t>
            </a:fld>
            <a:endParaRPr lang="en-GB"/>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graphicFrame>
        <p:nvGraphicFramePr>
          <p:cNvPr id="5122" name="Object 6"/>
          <p:cNvGraphicFramePr>
            <a:graphicFrameLocks noChangeAspect="1"/>
          </p:cNvGraphicFramePr>
          <p:nvPr/>
        </p:nvGraphicFramePr>
        <p:xfrm>
          <a:off x="4556125" y="1531938"/>
          <a:ext cx="5349875" cy="4713287"/>
        </p:xfrm>
        <a:graphic>
          <a:graphicData uri="http://schemas.openxmlformats.org/presentationml/2006/ole">
            <p:oleObj spid="_x0000_s89090" name="Visio" r:id="rId3" imgW="6105710" imgH="6181513" progId="Visio.Drawing.11">
              <p:embed/>
            </p:oleObj>
          </a:graphicData>
        </a:graphic>
      </p:graphicFrame>
      <p:sp>
        <p:nvSpPr>
          <p:cNvPr id="5127" name="TextBox 11"/>
          <p:cNvSpPr txBox="1">
            <a:spLocks noChangeArrowheads="1"/>
          </p:cNvSpPr>
          <p:nvPr/>
        </p:nvSpPr>
        <p:spPr bwMode="auto">
          <a:xfrm>
            <a:off x="6372225" y="1400175"/>
            <a:ext cx="990600" cy="230188"/>
          </a:xfrm>
          <a:prstGeom prst="rect">
            <a:avLst/>
          </a:prstGeom>
          <a:noFill/>
          <a:ln w="9525">
            <a:noFill/>
            <a:miter lim="800000"/>
            <a:headEnd/>
            <a:tailEnd/>
          </a:ln>
        </p:spPr>
        <p:txBody>
          <a:bodyPr>
            <a:spAutoFit/>
          </a:bodyPr>
          <a:lstStyle/>
          <a:p>
            <a:r>
              <a:rPr lang="en-GB">
                <a:solidFill>
                  <a:schemeClr val="tx1"/>
                </a:solidFill>
              </a:rPr>
              <a:t>EUTELSAT 9A</a:t>
            </a:r>
          </a:p>
        </p:txBody>
      </p:sp>
      <p:sp>
        <p:nvSpPr>
          <p:cNvPr id="5128" name="TextBox 12"/>
          <p:cNvSpPr txBox="1">
            <a:spLocks noChangeArrowheads="1"/>
          </p:cNvSpPr>
          <p:nvPr/>
        </p:nvSpPr>
        <p:spPr bwMode="auto">
          <a:xfrm>
            <a:off x="8524875" y="2152650"/>
            <a:ext cx="990600" cy="369888"/>
          </a:xfrm>
          <a:prstGeom prst="rect">
            <a:avLst/>
          </a:prstGeom>
          <a:noFill/>
          <a:ln w="9525">
            <a:noFill/>
            <a:miter lim="800000"/>
            <a:headEnd/>
            <a:tailEnd/>
          </a:ln>
        </p:spPr>
        <p:txBody>
          <a:bodyPr>
            <a:spAutoFit/>
          </a:bodyPr>
          <a:lstStyle/>
          <a:p>
            <a:r>
              <a:rPr lang="en-GB">
                <a:solidFill>
                  <a:schemeClr val="tx1"/>
                </a:solidFill>
              </a:rPr>
              <a:t>EUTELSAT 5West A</a:t>
            </a:r>
          </a:p>
        </p:txBody>
      </p:sp>
      <p:sp>
        <p:nvSpPr>
          <p:cNvPr id="5129" name="TextBox 13"/>
          <p:cNvSpPr txBox="1">
            <a:spLocks noChangeArrowheads="1"/>
          </p:cNvSpPr>
          <p:nvPr/>
        </p:nvSpPr>
        <p:spPr bwMode="auto">
          <a:xfrm>
            <a:off x="9058275" y="4019550"/>
            <a:ext cx="990600" cy="230188"/>
          </a:xfrm>
          <a:prstGeom prst="rect">
            <a:avLst/>
          </a:prstGeom>
          <a:noFill/>
          <a:ln w="9525">
            <a:noFill/>
            <a:miter lim="800000"/>
            <a:headEnd/>
            <a:tailEnd/>
          </a:ln>
        </p:spPr>
        <p:txBody>
          <a:bodyPr>
            <a:spAutoFit/>
          </a:bodyPr>
          <a:lstStyle/>
          <a:p>
            <a:r>
              <a:rPr lang="en-GB">
                <a:solidFill>
                  <a:schemeClr val="tx1"/>
                </a:solidFill>
              </a:rPr>
              <a:t>SES-6</a:t>
            </a:r>
          </a:p>
        </p:txBody>
      </p:sp>
      <p:sp>
        <p:nvSpPr>
          <p:cNvPr id="5130" name="TextBox 14"/>
          <p:cNvSpPr txBox="1">
            <a:spLocks noChangeArrowheads="1"/>
          </p:cNvSpPr>
          <p:nvPr/>
        </p:nvSpPr>
        <p:spPr bwMode="auto">
          <a:xfrm>
            <a:off x="6191250" y="4733925"/>
            <a:ext cx="990600" cy="369888"/>
          </a:xfrm>
          <a:prstGeom prst="rect">
            <a:avLst/>
          </a:prstGeom>
          <a:noFill/>
          <a:ln w="9525">
            <a:noFill/>
            <a:miter lim="800000"/>
            <a:headEnd/>
            <a:tailEnd/>
          </a:ln>
        </p:spPr>
        <p:txBody>
          <a:bodyPr>
            <a:spAutoFit/>
          </a:bodyPr>
          <a:lstStyle/>
          <a:p>
            <a:r>
              <a:rPr lang="en-GB">
                <a:solidFill>
                  <a:schemeClr val="tx1"/>
                </a:solidFill>
              </a:rPr>
              <a:t>EUTELSAT 10A</a:t>
            </a:r>
          </a:p>
        </p:txBody>
      </p:sp>
      <p:sp>
        <p:nvSpPr>
          <p:cNvPr id="5131" name="TextBox 15"/>
          <p:cNvSpPr txBox="1">
            <a:spLocks noChangeArrowheads="1"/>
          </p:cNvSpPr>
          <p:nvPr/>
        </p:nvSpPr>
        <p:spPr bwMode="auto">
          <a:xfrm>
            <a:off x="5562600" y="2743200"/>
            <a:ext cx="990600" cy="230188"/>
          </a:xfrm>
          <a:prstGeom prst="rect">
            <a:avLst/>
          </a:prstGeom>
          <a:noFill/>
          <a:ln w="9525">
            <a:noFill/>
            <a:miter lim="800000"/>
            <a:headEnd/>
            <a:tailEnd/>
          </a:ln>
        </p:spPr>
        <p:txBody>
          <a:bodyPr>
            <a:spAutoFit/>
          </a:bodyPr>
          <a:lstStyle/>
          <a:p>
            <a:r>
              <a:rPr lang="en-GB">
                <a:solidFill>
                  <a:schemeClr val="tx1"/>
                </a:solidFill>
              </a:rPr>
              <a:t>Europe Users</a:t>
            </a:r>
          </a:p>
        </p:txBody>
      </p:sp>
      <p:sp>
        <p:nvSpPr>
          <p:cNvPr id="5132" name="TextBox 16"/>
          <p:cNvSpPr txBox="1">
            <a:spLocks noChangeArrowheads="1"/>
          </p:cNvSpPr>
          <p:nvPr/>
        </p:nvSpPr>
        <p:spPr bwMode="auto">
          <a:xfrm>
            <a:off x="8515350" y="3733800"/>
            <a:ext cx="990600" cy="230188"/>
          </a:xfrm>
          <a:prstGeom prst="rect">
            <a:avLst/>
          </a:prstGeom>
          <a:noFill/>
          <a:ln w="9525">
            <a:noFill/>
            <a:miter lim="800000"/>
            <a:headEnd/>
            <a:tailEnd/>
          </a:ln>
        </p:spPr>
        <p:txBody>
          <a:bodyPr>
            <a:spAutoFit/>
          </a:bodyPr>
          <a:lstStyle/>
          <a:p>
            <a:r>
              <a:rPr lang="en-GB">
                <a:solidFill>
                  <a:schemeClr val="tx1"/>
                </a:solidFill>
              </a:rPr>
              <a:t>Africa Users</a:t>
            </a:r>
          </a:p>
        </p:txBody>
      </p:sp>
      <p:sp>
        <p:nvSpPr>
          <p:cNvPr id="5133" name="TextBox 17"/>
          <p:cNvSpPr txBox="1">
            <a:spLocks noChangeArrowheads="1"/>
          </p:cNvSpPr>
          <p:nvPr/>
        </p:nvSpPr>
        <p:spPr bwMode="auto">
          <a:xfrm>
            <a:off x="8610600" y="5267325"/>
            <a:ext cx="1123950" cy="230188"/>
          </a:xfrm>
          <a:prstGeom prst="rect">
            <a:avLst/>
          </a:prstGeom>
          <a:noFill/>
          <a:ln w="9525">
            <a:noFill/>
            <a:miter lim="800000"/>
            <a:headEnd/>
            <a:tailEnd/>
          </a:ln>
        </p:spPr>
        <p:txBody>
          <a:bodyPr>
            <a:spAutoFit/>
          </a:bodyPr>
          <a:lstStyle/>
          <a:p>
            <a:r>
              <a:rPr lang="en-GB">
                <a:solidFill>
                  <a:schemeClr val="tx1"/>
                </a:solidFill>
              </a:rPr>
              <a:t>Americas Users</a:t>
            </a:r>
          </a:p>
        </p:txBody>
      </p:sp>
      <p:sp>
        <p:nvSpPr>
          <p:cNvPr id="5134" name="TextBox 18"/>
          <p:cNvSpPr txBox="1">
            <a:spLocks noChangeArrowheads="1"/>
          </p:cNvSpPr>
          <p:nvPr/>
        </p:nvSpPr>
        <p:spPr bwMode="auto">
          <a:xfrm>
            <a:off x="7048500" y="3286125"/>
            <a:ext cx="1190625" cy="369888"/>
          </a:xfrm>
          <a:prstGeom prst="rect">
            <a:avLst/>
          </a:prstGeom>
          <a:noFill/>
          <a:ln w="9525">
            <a:noFill/>
            <a:miter lim="800000"/>
            <a:headEnd/>
            <a:tailEnd/>
          </a:ln>
        </p:spPr>
        <p:txBody>
          <a:bodyPr>
            <a:spAutoFit/>
          </a:bodyPr>
          <a:lstStyle/>
          <a:p>
            <a:pPr algn="ctr"/>
            <a:r>
              <a:rPr lang="en-GB">
                <a:solidFill>
                  <a:schemeClr val="tx1"/>
                </a:solidFill>
              </a:rPr>
              <a:t>Africa Turnaround</a:t>
            </a:r>
          </a:p>
        </p:txBody>
      </p:sp>
      <p:sp>
        <p:nvSpPr>
          <p:cNvPr id="5135" name="TextBox 19"/>
          <p:cNvSpPr txBox="1">
            <a:spLocks noChangeArrowheads="1"/>
          </p:cNvSpPr>
          <p:nvPr/>
        </p:nvSpPr>
        <p:spPr bwMode="auto">
          <a:xfrm>
            <a:off x="7200900" y="4724400"/>
            <a:ext cx="1190625" cy="369888"/>
          </a:xfrm>
          <a:prstGeom prst="rect">
            <a:avLst/>
          </a:prstGeom>
          <a:noFill/>
          <a:ln w="9525">
            <a:noFill/>
            <a:miter lim="800000"/>
            <a:headEnd/>
            <a:tailEnd/>
          </a:ln>
        </p:spPr>
        <p:txBody>
          <a:bodyPr>
            <a:spAutoFit/>
          </a:bodyPr>
          <a:lstStyle/>
          <a:p>
            <a:pPr algn="ctr"/>
            <a:r>
              <a:rPr lang="en-GB">
                <a:solidFill>
                  <a:schemeClr val="tx1"/>
                </a:solidFill>
              </a:rPr>
              <a:t>Americas Turnaround</a:t>
            </a:r>
          </a:p>
        </p:txBody>
      </p:sp>
      <p:sp>
        <p:nvSpPr>
          <p:cNvPr id="5136" name="Rectangle 20"/>
          <p:cNvSpPr>
            <a:spLocks noChangeArrowheads="1"/>
          </p:cNvSpPr>
          <p:nvPr/>
        </p:nvSpPr>
        <p:spPr bwMode="auto">
          <a:xfrm>
            <a:off x="7096125" y="2771775"/>
            <a:ext cx="1228725" cy="1047750"/>
          </a:xfrm>
          <a:prstGeom prst="rect">
            <a:avLst/>
          </a:prstGeom>
          <a:noFill/>
          <a:ln w="9525" algn="ctr">
            <a:solidFill>
              <a:schemeClr val="tx1"/>
            </a:solidFill>
            <a:round/>
            <a:headEnd/>
            <a:tailEnd/>
          </a:ln>
        </p:spPr>
        <p:txBody>
          <a:bodyPr lIns="36000" tIns="36000" rIns="36000" bIns="36000"/>
          <a:lstStyle/>
          <a:p>
            <a:endParaRPr lang="en-US"/>
          </a:p>
        </p:txBody>
      </p:sp>
      <p:sp>
        <p:nvSpPr>
          <p:cNvPr id="5137" name="Rectangle 21"/>
          <p:cNvSpPr>
            <a:spLocks noChangeArrowheads="1"/>
          </p:cNvSpPr>
          <p:nvPr/>
        </p:nvSpPr>
        <p:spPr bwMode="auto">
          <a:xfrm>
            <a:off x="7143750" y="4238625"/>
            <a:ext cx="1228725" cy="1047750"/>
          </a:xfrm>
          <a:prstGeom prst="rect">
            <a:avLst/>
          </a:prstGeom>
          <a:noFill/>
          <a:ln w="9525" algn="ctr">
            <a:solidFill>
              <a:schemeClr val="tx1"/>
            </a:solidFill>
            <a:round/>
            <a:headEnd/>
            <a:tailEnd/>
          </a:ln>
        </p:spPr>
        <p:txBody>
          <a:bodyPr lIns="36000" tIns="36000" rIns="36000" bIns="36000"/>
          <a:lstStyle/>
          <a:p>
            <a:endParaRPr lang="en-US"/>
          </a:p>
        </p:txBody>
      </p:sp>
      <p:sp>
        <p:nvSpPr>
          <p:cNvPr id="5138" name="Rectangle 24"/>
          <p:cNvSpPr>
            <a:spLocks noChangeArrowheads="1"/>
          </p:cNvSpPr>
          <p:nvPr/>
        </p:nvSpPr>
        <p:spPr bwMode="auto">
          <a:xfrm>
            <a:off x="3486150" y="1295400"/>
            <a:ext cx="1885950" cy="1638300"/>
          </a:xfrm>
          <a:prstGeom prst="rect">
            <a:avLst/>
          </a:prstGeom>
          <a:noFill/>
          <a:ln w="9525" algn="ctr">
            <a:solidFill>
              <a:schemeClr val="tx1"/>
            </a:solidFill>
            <a:round/>
            <a:headEnd/>
            <a:tailEnd/>
          </a:ln>
        </p:spPr>
        <p:txBody>
          <a:bodyPr lIns="36000" tIns="36000" rIns="36000" bIns="36000"/>
          <a:lstStyle/>
          <a:p>
            <a:endParaRPr lang="en-US"/>
          </a:p>
        </p:txBody>
      </p:sp>
      <p:sp>
        <p:nvSpPr>
          <p:cNvPr id="5139" name="TextBox 25"/>
          <p:cNvSpPr txBox="1">
            <a:spLocks noChangeArrowheads="1"/>
          </p:cNvSpPr>
          <p:nvPr/>
        </p:nvSpPr>
        <p:spPr bwMode="auto">
          <a:xfrm>
            <a:off x="3505200" y="1371600"/>
            <a:ext cx="1866900" cy="230188"/>
          </a:xfrm>
          <a:prstGeom prst="rect">
            <a:avLst/>
          </a:prstGeom>
          <a:noFill/>
          <a:ln w="9525">
            <a:noFill/>
            <a:miter lim="800000"/>
            <a:headEnd/>
            <a:tailEnd/>
          </a:ln>
        </p:spPr>
        <p:txBody>
          <a:bodyPr>
            <a:spAutoFit/>
          </a:bodyPr>
          <a:lstStyle/>
          <a:p>
            <a:r>
              <a:rPr lang="en-GB">
                <a:solidFill>
                  <a:schemeClr val="tx1"/>
                </a:solidFill>
              </a:rPr>
              <a:t>Service Provider, Usingen</a:t>
            </a:r>
          </a:p>
        </p:txBody>
      </p:sp>
      <p:sp>
        <p:nvSpPr>
          <p:cNvPr id="5140" name="Rectangle 26"/>
          <p:cNvSpPr>
            <a:spLocks noChangeArrowheads="1"/>
          </p:cNvSpPr>
          <p:nvPr/>
        </p:nvSpPr>
        <p:spPr bwMode="auto">
          <a:xfrm>
            <a:off x="3419475" y="5019675"/>
            <a:ext cx="1885950" cy="1200150"/>
          </a:xfrm>
          <a:prstGeom prst="rect">
            <a:avLst/>
          </a:prstGeom>
          <a:noFill/>
          <a:ln w="9525" algn="ctr">
            <a:solidFill>
              <a:schemeClr val="tx1"/>
            </a:solidFill>
            <a:round/>
            <a:headEnd/>
            <a:tailEnd/>
          </a:ln>
        </p:spPr>
        <p:txBody>
          <a:bodyPr lIns="36000" tIns="36000" rIns="36000" bIns="36000"/>
          <a:lstStyle/>
          <a:p>
            <a:endParaRPr lang="en-US"/>
          </a:p>
        </p:txBody>
      </p:sp>
      <p:sp>
        <p:nvSpPr>
          <p:cNvPr id="5141" name="TextBox 27"/>
          <p:cNvSpPr txBox="1">
            <a:spLocks noChangeArrowheads="1"/>
          </p:cNvSpPr>
          <p:nvPr/>
        </p:nvSpPr>
        <p:spPr bwMode="auto">
          <a:xfrm>
            <a:off x="3438525" y="5019675"/>
            <a:ext cx="1866900" cy="230188"/>
          </a:xfrm>
          <a:prstGeom prst="rect">
            <a:avLst/>
          </a:prstGeom>
          <a:noFill/>
          <a:ln w="9525">
            <a:noFill/>
            <a:miter lim="800000"/>
            <a:headEnd/>
            <a:tailEnd/>
          </a:ln>
        </p:spPr>
        <p:txBody>
          <a:bodyPr>
            <a:spAutoFit/>
          </a:bodyPr>
          <a:lstStyle/>
          <a:p>
            <a:r>
              <a:rPr lang="en-GB">
                <a:solidFill>
                  <a:schemeClr val="tx1"/>
                </a:solidFill>
              </a:rPr>
              <a:t>Service Provider, TBD</a:t>
            </a:r>
          </a:p>
        </p:txBody>
      </p:sp>
      <p:sp>
        <p:nvSpPr>
          <p:cNvPr id="5142" name="Rectangle 28"/>
          <p:cNvSpPr>
            <a:spLocks noChangeArrowheads="1"/>
          </p:cNvSpPr>
          <p:nvPr/>
        </p:nvSpPr>
        <p:spPr bwMode="auto">
          <a:xfrm>
            <a:off x="1314450" y="2524125"/>
            <a:ext cx="1885950" cy="3829050"/>
          </a:xfrm>
          <a:prstGeom prst="rect">
            <a:avLst/>
          </a:prstGeom>
          <a:noFill/>
          <a:ln w="9525" algn="ctr">
            <a:solidFill>
              <a:schemeClr val="tx1"/>
            </a:solidFill>
            <a:round/>
            <a:headEnd/>
            <a:tailEnd/>
          </a:ln>
        </p:spPr>
        <p:txBody>
          <a:bodyPr lIns="36000" tIns="36000" rIns="36000" bIns="36000"/>
          <a:lstStyle/>
          <a:p>
            <a:endParaRPr lang="en-US"/>
          </a:p>
        </p:txBody>
      </p:sp>
      <p:sp>
        <p:nvSpPr>
          <p:cNvPr id="5143" name="TextBox 29"/>
          <p:cNvSpPr txBox="1">
            <a:spLocks noChangeArrowheads="1"/>
          </p:cNvSpPr>
          <p:nvPr/>
        </p:nvSpPr>
        <p:spPr bwMode="auto">
          <a:xfrm>
            <a:off x="1323975" y="2600325"/>
            <a:ext cx="1866900" cy="230188"/>
          </a:xfrm>
          <a:prstGeom prst="rect">
            <a:avLst/>
          </a:prstGeom>
          <a:noFill/>
          <a:ln w="9525">
            <a:noFill/>
            <a:miter lim="800000"/>
            <a:headEnd/>
            <a:tailEnd/>
          </a:ln>
        </p:spPr>
        <p:txBody>
          <a:bodyPr>
            <a:spAutoFit/>
          </a:bodyPr>
          <a:lstStyle/>
          <a:p>
            <a:r>
              <a:rPr lang="en-GB">
                <a:solidFill>
                  <a:schemeClr val="tx1"/>
                </a:solidFill>
              </a:rPr>
              <a:t>EUMETSAT</a:t>
            </a:r>
          </a:p>
        </p:txBody>
      </p:sp>
      <p:sp>
        <p:nvSpPr>
          <p:cNvPr id="5144" name="TextBox 23"/>
          <p:cNvSpPr txBox="1">
            <a:spLocks noChangeArrowheads="1"/>
          </p:cNvSpPr>
          <p:nvPr/>
        </p:nvSpPr>
        <p:spPr bwMode="auto">
          <a:xfrm>
            <a:off x="1514475" y="3905250"/>
            <a:ext cx="868363" cy="230188"/>
          </a:xfrm>
          <a:prstGeom prst="rect">
            <a:avLst/>
          </a:prstGeom>
          <a:noFill/>
          <a:ln w="9525">
            <a:solidFill>
              <a:schemeClr val="accent1"/>
            </a:solidFill>
            <a:miter lim="800000"/>
            <a:headEnd/>
            <a:tailEnd/>
          </a:ln>
        </p:spPr>
        <p:txBody>
          <a:bodyPr>
            <a:spAutoFit/>
          </a:bodyPr>
          <a:lstStyle/>
          <a:p>
            <a:pPr algn="ctr"/>
            <a:r>
              <a:rPr lang="en-GB">
                <a:solidFill>
                  <a:schemeClr val="tx1"/>
                </a:solidFill>
              </a:rPr>
              <a:t>eEdge</a:t>
            </a:r>
          </a:p>
        </p:txBody>
      </p:sp>
      <p:sp>
        <p:nvSpPr>
          <p:cNvPr id="5145" name="TextBox 24"/>
          <p:cNvSpPr txBox="1">
            <a:spLocks noChangeArrowheads="1"/>
          </p:cNvSpPr>
          <p:nvPr/>
        </p:nvSpPr>
        <p:spPr bwMode="auto">
          <a:xfrm>
            <a:off x="1504950" y="3400425"/>
            <a:ext cx="876300" cy="369888"/>
          </a:xfrm>
          <a:prstGeom prst="rect">
            <a:avLst/>
          </a:prstGeom>
          <a:noFill/>
          <a:ln w="9525">
            <a:solidFill>
              <a:schemeClr val="accent1"/>
            </a:solidFill>
            <a:miter lim="800000"/>
            <a:headEnd/>
            <a:tailEnd/>
          </a:ln>
        </p:spPr>
        <p:txBody>
          <a:bodyPr>
            <a:spAutoFit/>
          </a:bodyPr>
          <a:lstStyle/>
          <a:p>
            <a:pPr algn="ctr"/>
            <a:r>
              <a:rPr lang="en-GB">
                <a:solidFill>
                  <a:schemeClr val="tx1"/>
                </a:solidFill>
              </a:rPr>
              <a:t>Ground Segments</a:t>
            </a:r>
          </a:p>
        </p:txBody>
      </p:sp>
      <p:sp>
        <p:nvSpPr>
          <p:cNvPr id="5146" name="TextBox 25"/>
          <p:cNvSpPr txBox="1">
            <a:spLocks noChangeArrowheads="1"/>
          </p:cNvSpPr>
          <p:nvPr/>
        </p:nvSpPr>
        <p:spPr bwMode="auto">
          <a:xfrm>
            <a:off x="3743325" y="1847850"/>
            <a:ext cx="876300" cy="369888"/>
          </a:xfrm>
          <a:prstGeom prst="rect">
            <a:avLst/>
          </a:prstGeom>
          <a:noFill/>
          <a:ln w="9525">
            <a:solidFill>
              <a:schemeClr val="accent1"/>
            </a:solidFill>
            <a:miter lim="800000"/>
            <a:headEnd/>
            <a:tailEnd/>
          </a:ln>
        </p:spPr>
        <p:txBody>
          <a:bodyPr>
            <a:spAutoFit/>
          </a:bodyPr>
          <a:lstStyle/>
          <a:p>
            <a:pPr algn="ctr"/>
            <a:r>
              <a:rPr lang="en-GB">
                <a:solidFill>
                  <a:schemeClr val="tx1"/>
                </a:solidFill>
              </a:rPr>
              <a:t>Multicast Platform</a:t>
            </a:r>
          </a:p>
        </p:txBody>
      </p:sp>
      <p:sp>
        <p:nvSpPr>
          <p:cNvPr id="5147" name="TextBox 26"/>
          <p:cNvSpPr txBox="1">
            <a:spLocks noChangeArrowheads="1"/>
          </p:cNvSpPr>
          <p:nvPr/>
        </p:nvSpPr>
        <p:spPr bwMode="auto">
          <a:xfrm>
            <a:off x="4495800" y="2714625"/>
            <a:ext cx="876300" cy="230188"/>
          </a:xfrm>
          <a:prstGeom prst="rect">
            <a:avLst/>
          </a:prstGeom>
          <a:noFill/>
          <a:ln w="9525">
            <a:solidFill>
              <a:schemeClr val="accent1"/>
            </a:solidFill>
            <a:miter lim="800000"/>
            <a:headEnd/>
            <a:tailEnd/>
          </a:ln>
        </p:spPr>
        <p:txBody>
          <a:bodyPr>
            <a:spAutoFit/>
          </a:bodyPr>
          <a:lstStyle/>
          <a:p>
            <a:pPr algn="ctr"/>
            <a:r>
              <a:rPr lang="en-GB">
                <a:solidFill>
                  <a:schemeClr val="tx1"/>
                </a:solidFill>
              </a:rPr>
              <a:t>Uplink</a:t>
            </a:r>
          </a:p>
        </p:txBody>
      </p:sp>
      <p:sp>
        <p:nvSpPr>
          <p:cNvPr id="5148" name="TextBox 27"/>
          <p:cNvSpPr txBox="1">
            <a:spLocks noChangeArrowheads="1"/>
          </p:cNvSpPr>
          <p:nvPr/>
        </p:nvSpPr>
        <p:spPr bwMode="auto">
          <a:xfrm>
            <a:off x="4419600" y="5991225"/>
            <a:ext cx="876300" cy="230188"/>
          </a:xfrm>
          <a:prstGeom prst="rect">
            <a:avLst/>
          </a:prstGeom>
          <a:noFill/>
          <a:ln w="9525">
            <a:solidFill>
              <a:schemeClr val="accent1"/>
            </a:solidFill>
            <a:miter lim="800000"/>
            <a:headEnd/>
            <a:tailEnd/>
          </a:ln>
        </p:spPr>
        <p:txBody>
          <a:bodyPr>
            <a:spAutoFit/>
          </a:bodyPr>
          <a:lstStyle/>
          <a:p>
            <a:pPr algn="ctr"/>
            <a:r>
              <a:rPr lang="en-GB">
                <a:solidFill>
                  <a:schemeClr val="tx1"/>
                </a:solidFill>
              </a:rPr>
              <a:t>Uplink</a:t>
            </a:r>
          </a:p>
        </p:txBody>
      </p:sp>
      <p:sp>
        <p:nvSpPr>
          <p:cNvPr id="30" name="TextBox 23"/>
          <p:cNvSpPr txBox="1">
            <a:spLocks noChangeArrowheads="1"/>
          </p:cNvSpPr>
          <p:nvPr/>
        </p:nvSpPr>
        <p:spPr bwMode="auto">
          <a:xfrm>
            <a:off x="247650" y="1524000"/>
            <a:ext cx="1228725" cy="854075"/>
          </a:xfrm>
          <a:prstGeom prst="rect">
            <a:avLst/>
          </a:prstGeom>
          <a:noFill/>
          <a:ln w="9525">
            <a:solidFill>
              <a:schemeClr val="tx1">
                <a:lumMod val="40000"/>
                <a:lumOff val="60000"/>
              </a:schemeClr>
            </a:solidFill>
            <a:miter lim="800000"/>
            <a:headEnd/>
            <a:tailEnd/>
          </a:ln>
        </p:spPr>
        <p:txBody>
          <a:bodyPr>
            <a:spAutoFit/>
          </a:bodyPr>
          <a:lstStyle/>
          <a:p>
            <a:pPr>
              <a:defRPr/>
            </a:pPr>
            <a:r>
              <a:rPr lang="en-GB" dirty="0">
                <a:solidFill>
                  <a:schemeClr val="tx1"/>
                </a:solidFill>
              </a:rPr>
              <a:t>Direct Data Providers:</a:t>
            </a:r>
          </a:p>
          <a:p>
            <a:pPr>
              <a:defRPr/>
            </a:pPr>
            <a:r>
              <a:rPr lang="en-GB" dirty="0">
                <a:solidFill>
                  <a:schemeClr val="tx1"/>
                </a:solidFill>
              </a:rPr>
              <a:t>DWD, RETIM, UKMO, SAFs, EARS, other</a:t>
            </a:r>
          </a:p>
        </p:txBody>
      </p:sp>
      <p:sp>
        <p:nvSpPr>
          <p:cNvPr id="5150" name="TextBox 25"/>
          <p:cNvSpPr txBox="1">
            <a:spLocks noChangeArrowheads="1"/>
          </p:cNvSpPr>
          <p:nvPr/>
        </p:nvSpPr>
        <p:spPr bwMode="auto">
          <a:xfrm>
            <a:off x="0" y="1219200"/>
            <a:ext cx="1866900" cy="230188"/>
          </a:xfrm>
          <a:prstGeom prst="rect">
            <a:avLst/>
          </a:prstGeom>
          <a:noFill/>
          <a:ln w="9525">
            <a:noFill/>
            <a:miter lim="800000"/>
            <a:headEnd/>
            <a:tailEnd/>
          </a:ln>
        </p:spPr>
        <p:txBody>
          <a:bodyPr>
            <a:spAutoFit/>
          </a:bodyPr>
          <a:lstStyle/>
          <a:p>
            <a:r>
              <a:rPr lang="en-GB">
                <a:solidFill>
                  <a:schemeClr val="tx1"/>
                </a:solidFill>
              </a:rPr>
              <a:t>Direct Data Providers (DPs)</a:t>
            </a:r>
          </a:p>
        </p:txBody>
      </p:sp>
      <p:cxnSp>
        <p:nvCxnSpPr>
          <p:cNvPr id="5151" name="Straight Arrow Connector 36"/>
          <p:cNvCxnSpPr>
            <a:cxnSpLocks noChangeShapeType="1"/>
          </p:cNvCxnSpPr>
          <p:nvPr/>
        </p:nvCxnSpPr>
        <p:spPr bwMode="auto">
          <a:xfrm>
            <a:off x="4562475" y="2219325"/>
            <a:ext cx="914400" cy="914400"/>
          </a:xfrm>
          <a:prstGeom prst="straightConnector1">
            <a:avLst/>
          </a:prstGeom>
          <a:noFill/>
          <a:ln w="9525" algn="ctr">
            <a:noFill/>
            <a:round/>
            <a:headEnd/>
            <a:tailEnd type="arrow" w="med" len="med"/>
          </a:ln>
        </p:spPr>
      </p:cxnSp>
      <p:cxnSp>
        <p:nvCxnSpPr>
          <p:cNvPr id="5152" name="Straight Arrow Connector 38"/>
          <p:cNvCxnSpPr>
            <a:cxnSpLocks noChangeShapeType="1"/>
          </p:cNvCxnSpPr>
          <p:nvPr/>
        </p:nvCxnSpPr>
        <p:spPr bwMode="auto">
          <a:xfrm>
            <a:off x="4533900" y="2228850"/>
            <a:ext cx="95250" cy="495300"/>
          </a:xfrm>
          <a:prstGeom prst="straightConnector1">
            <a:avLst/>
          </a:prstGeom>
          <a:noFill/>
          <a:ln w="15875" algn="ctr">
            <a:solidFill>
              <a:schemeClr val="bg2"/>
            </a:solidFill>
            <a:round/>
            <a:headEnd/>
            <a:tailEnd type="arrow" w="med" len="med"/>
          </a:ln>
        </p:spPr>
      </p:cxnSp>
      <p:sp>
        <p:nvSpPr>
          <p:cNvPr id="5153" name="TextBox 24"/>
          <p:cNvSpPr txBox="1">
            <a:spLocks noChangeArrowheads="1"/>
          </p:cNvSpPr>
          <p:nvPr/>
        </p:nvSpPr>
        <p:spPr bwMode="auto">
          <a:xfrm>
            <a:off x="1504950" y="4362450"/>
            <a:ext cx="885825" cy="230188"/>
          </a:xfrm>
          <a:prstGeom prst="rect">
            <a:avLst/>
          </a:prstGeom>
          <a:noFill/>
          <a:ln w="9525">
            <a:solidFill>
              <a:schemeClr val="accent1"/>
            </a:solidFill>
            <a:miter lim="800000"/>
            <a:headEnd/>
            <a:tailEnd/>
          </a:ln>
        </p:spPr>
        <p:txBody>
          <a:bodyPr>
            <a:spAutoFit/>
          </a:bodyPr>
          <a:lstStyle/>
          <a:p>
            <a:pPr algn="ctr"/>
            <a:r>
              <a:rPr lang="en-GB">
                <a:solidFill>
                  <a:schemeClr val="tx1"/>
                </a:solidFill>
              </a:rPr>
              <a:t>IDS</a:t>
            </a:r>
          </a:p>
        </p:txBody>
      </p:sp>
      <p:cxnSp>
        <p:nvCxnSpPr>
          <p:cNvPr id="5154" name="Elbow Connector 41"/>
          <p:cNvCxnSpPr>
            <a:cxnSpLocks noChangeShapeType="1"/>
            <a:stCxn id="30" idx="2"/>
          </p:cNvCxnSpPr>
          <p:nvPr/>
        </p:nvCxnSpPr>
        <p:spPr bwMode="auto">
          <a:xfrm rot="16200000" flipH="1">
            <a:off x="319881" y="2920207"/>
            <a:ext cx="1736725" cy="652462"/>
          </a:xfrm>
          <a:prstGeom prst="bentConnector3">
            <a:avLst>
              <a:gd name="adj1" fmla="val 99884"/>
            </a:avLst>
          </a:prstGeom>
          <a:noFill/>
          <a:ln w="19050" algn="ctr">
            <a:solidFill>
              <a:srgbClr val="FF0000"/>
            </a:solidFill>
            <a:round/>
            <a:headEnd/>
            <a:tailEnd type="arrow" w="med" len="med"/>
          </a:ln>
        </p:spPr>
      </p:cxnSp>
      <p:sp>
        <p:nvSpPr>
          <p:cNvPr id="64" name="TextBox 23"/>
          <p:cNvSpPr txBox="1">
            <a:spLocks noChangeArrowheads="1"/>
          </p:cNvSpPr>
          <p:nvPr/>
        </p:nvSpPr>
        <p:spPr bwMode="auto">
          <a:xfrm>
            <a:off x="0" y="4733925"/>
            <a:ext cx="1047750" cy="1270000"/>
          </a:xfrm>
          <a:prstGeom prst="rect">
            <a:avLst/>
          </a:prstGeom>
          <a:noFill/>
          <a:ln w="9525">
            <a:solidFill>
              <a:schemeClr val="tx1">
                <a:lumMod val="40000"/>
                <a:lumOff val="60000"/>
              </a:schemeClr>
            </a:solidFill>
            <a:miter lim="800000"/>
            <a:headEnd/>
            <a:tailEnd/>
          </a:ln>
        </p:spPr>
        <p:txBody>
          <a:bodyPr>
            <a:spAutoFit/>
          </a:bodyPr>
          <a:lstStyle/>
          <a:p>
            <a:pPr>
              <a:defRPr/>
            </a:pPr>
            <a:r>
              <a:rPr lang="en-GB" dirty="0">
                <a:solidFill>
                  <a:schemeClr val="tx1"/>
                </a:solidFill>
              </a:rPr>
              <a:t>External Data Providers:</a:t>
            </a:r>
          </a:p>
          <a:p>
            <a:pPr>
              <a:defRPr/>
            </a:pPr>
            <a:r>
              <a:rPr lang="en-GB" dirty="0">
                <a:solidFill>
                  <a:schemeClr val="tx1"/>
                </a:solidFill>
              </a:rPr>
              <a:t>DWD, </a:t>
            </a:r>
            <a:r>
              <a:rPr lang="en-GB" dirty="0" err="1">
                <a:solidFill>
                  <a:schemeClr val="tx1"/>
                </a:solidFill>
              </a:rPr>
              <a:t>Meteo</a:t>
            </a:r>
            <a:r>
              <a:rPr lang="en-GB" dirty="0">
                <a:solidFill>
                  <a:schemeClr val="tx1"/>
                </a:solidFill>
              </a:rPr>
              <a:t> France, ECMWF, NOAA, UKMO, SAFs, EARS, other</a:t>
            </a:r>
          </a:p>
        </p:txBody>
      </p:sp>
      <p:cxnSp>
        <p:nvCxnSpPr>
          <p:cNvPr id="5156" name="Elbow Connector 64"/>
          <p:cNvCxnSpPr>
            <a:cxnSpLocks noChangeShapeType="1"/>
            <a:stCxn id="64" idx="0"/>
            <a:endCxn id="5145" idx="1"/>
          </p:cNvCxnSpPr>
          <p:nvPr/>
        </p:nvCxnSpPr>
        <p:spPr bwMode="auto">
          <a:xfrm rot="5400000" flipH="1" flipV="1">
            <a:off x="439738" y="3668712"/>
            <a:ext cx="1149350" cy="981075"/>
          </a:xfrm>
          <a:prstGeom prst="bentConnector2">
            <a:avLst/>
          </a:prstGeom>
          <a:noFill/>
          <a:ln w="19050" algn="ctr">
            <a:solidFill>
              <a:srgbClr val="FF0000"/>
            </a:solidFill>
            <a:round/>
            <a:headEnd/>
            <a:tailEnd type="arrow" w="med" len="med"/>
          </a:ln>
        </p:spPr>
      </p:cxnSp>
      <p:cxnSp>
        <p:nvCxnSpPr>
          <p:cNvPr id="5157" name="Elbow Connector 66"/>
          <p:cNvCxnSpPr>
            <a:cxnSpLocks noChangeShapeType="1"/>
            <a:stCxn id="64" idx="0"/>
            <a:endCxn id="5144" idx="1"/>
          </p:cNvCxnSpPr>
          <p:nvPr/>
        </p:nvCxnSpPr>
        <p:spPr bwMode="auto">
          <a:xfrm rot="5400000" flipH="1" flipV="1">
            <a:off x="662781" y="3882232"/>
            <a:ext cx="712787" cy="990600"/>
          </a:xfrm>
          <a:prstGeom prst="bentConnector2">
            <a:avLst/>
          </a:prstGeom>
          <a:noFill/>
          <a:ln w="19050" algn="ctr">
            <a:solidFill>
              <a:srgbClr val="FF0000"/>
            </a:solidFill>
            <a:round/>
            <a:headEnd/>
            <a:tailEnd type="arrow" w="med" len="med"/>
          </a:ln>
        </p:spPr>
      </p:cxnSp>
      <p:cxnSp>
        <p:nvCxnSpPr>
          <p:cNvPr id="5158" name="Elbow Connector 68"/>
          <p:cNvCxnSpPr>
            <a:cxnSpLocks noChangeShapeType="1"/>
            <a:stCxn id="64" idx="0"/>
            <a:endCxn id="5153" idx="1"/>
          </p:cNvCxnSpPr>
          <p:nvPr/>
        </p:nvCxnSpPr>
        <p:spPr bwMode="auto">
          <a:xfrm rot="5400000" flipH="1" flipV="1">
            <a:off x="886619" y="4115594"/>
            <a:ext cx="255587" cy="981075"/>
          </a:xfrm>
          <a:prstGeom prst="bentConnector2">
            <a:avLst/>
          </a:prstGeom>
          <a:noFill/>
          <a:ln w="19050" algn="ctr">
            <a:solidFill>
              <a:srgbClr val="FF0000"/>
            </a:solidFill>
            <a:round/>
            <a:headEnd/>
            <a:tailEnd type="arrow" w="med" len="med"/>
          </a:ln>
        </p:spPr>
      </p:cxnSp>
      <p:sp>
        <p:nvSpPr>
          <p:cNvPr id="5159" name="TextBox 24"/>
          <p:cNvSpPr txBox="1">
            <a:spLocks noChangeArrowheads="1"/>
          </p:cNvSpPr>
          <p:nvPr/>
        </p:nvSpPr>
        <p:spPr bwMode="auto">
          <a:xfrm>
            <a:off x="2171700" y="5819775"/>
            <a:ext cx="876300" cy="369888"/>
          </a:xfrm>
          <a:prstGeom prst="rect">
            <a:avLst/>
          </a:prstGeom>
          <a:noFill/>
          <a:ln w="9525">
            <a:solidFill>
              <a:schemeClr val="accent1"/>
            </a:solidFill>
            <a:miter lim="800000"/>
            <a:headEnd/>
            <a:tailEnd/>
          </a:ln>
        </p:spPr>
        <p:txBody>
          <a:bodyPr>
            <a:spAutoFit/>
          </a:bodyPr>
          <a:lstStyle/>
          <a:p>
            <a:pPr algn="ctr"/>
            <a:r>
              <a:rPr lang="en-GB">
                <a:solidFill>
                  <a:schemeClr val="tx1"/>
                </a:solidFill>
              </a:rPr>
              <a:t>Multicast Platform</a:t>
            </a:r>
          </a:p>
        </p:txBody>
      </p:sp>
      <p:cxnSp>
        <p:nvCxnSpPr>
          <p:cNvPr id="5160" name="Elbow Connector 68"/>
          <p:cNvCxnSpPr>
            <a:cxnSpLocks noChangeShapeType="1"/>
            <a:stCxn id="5153" idx="0"/>
            <a:endCxn id="5144" idx="2"/>
          </p:cNvCxnSpPr>
          <p:nvPr/>
        </p:nvCxnSpPr>
        <p:spPr bwMode="auto">
          <a:xfrm rot="5400000" flipH="1" flipV="1">
            <a:off x="1835151" y="4248150"/>
            <a:ext cx="227012" cy="1587"/>
          </a:xfrm>
          <a:prstGeom prst="bentConnector3">
            <a:avLst>
              <a:gd name="adj1" fmla="val 50000"/>
            </a:avLst>
          </a:prstGeom>
          <a:noFill/>
          <a:ln w="19050" algn="ctr">
            <a:solidFill>
              <a:srgbClr val="FF0000"/>
            </a:solidFill>
            <a:round/>
            <a:headEnd/>
            <a:tailEnd type="arrow" w="med" len="med"/>
          </a:ln>
        </p:spPr>
      </p:cxnSp>
      <p:sp>
        <p:nvSpPr>
          <p:cNvPr id="5161" name="Rectangle 21"/>
          <p:cNvSpPr>
            <a:spLocks noChangeArrowheads="1"/>
          </p:cNvSpPr>
          <p:nvPr/>
        </p:nvSpPr>
        <p:spPr bwMode="auto">
          <a:xfrm>
            <a:off x="1409700" y="3867150"/>
            <a:ext cx="1704975" cy="2409825"/>
          </a:xfrm>
          <a:prstGeom prst="rect">
            <a:avLst/>
          </a:prstGeom>
          <a:noFill/>
          <a:ln w="9525" algn="ctr">
            <a:solidFill>
              <a:schemeClr val="accent1"/>
            </a:solidFill>
            <a:round/>
            <a:headEnd/>
            <a:tailEnd/>
          </a:ln>
        </p:spPr>
        <p:txBody>
          <a:bodyPr lIns="36000" tIns="36000" rIns="36000" bIns="36000"/>
          <a:lstStyle/>
          <a:p>
            <a:endParaRPr lang="en-US"/>
          </a:p>
        </p:txBody>
      </p:sp>
      <p:sp>
        <p:nvSpPr>
          <p:cNvPr id="5162" name="TextBox 29"/>
          <p:cNvSpPr txBox="1">
            <a:spLocks noChangeArrowheads="1"/>
          </p:cNvSpPr>
          <p:nvPr/>
        </p:nvSpPr>
        <p:spPr bwMode="auto">
          <a:xfrm>
            <a:off x="1438275" y="5219700"/>
            <a:ext cx="971550" cy="230188"/>
          </a:xfrm>
          <a:prstGeom prst="rect">
            <a:avLst/>
          </a:prstGeom>
          <a:noFill/>
          <a:ln w="9525">
            <a:noFill/>
            <a:miter lim="800000"/>
            <a:headEnd/>
            <a:tailEnd/>
          </a:ln>
        </p:spPr>
        <p:txBody>
          <a:bodyPr>
            <a:spAutoFit/>
          </a:bodyPr>
          <a:lstStyle/>
          <a:p>
            <a:r>
              <a:rPr lang="en-GB">
                <a:solidFill>
                  <a:schemeClr val="tx1"/>
                </a:solidFill>
              </a:rPr>
              <a:t>MMDS</a:t>
            </a:r>
          </a:p>
        </p:txBody>
      </p:sp>
      <p:sp>
        <p:nvSpPr>
          <p:cNvPr id="5163" name="TextBox 25"/>
          <p:cNvSpPr txBox="1">
            <a:spLocks noChangeArrowheads="1"/>
          </p:cNvSpPr>
          <p:nvPr/>
        </p:nvSpPr>
        <p:spPr bwMode="auto">
          <a:xfrm>
            <a:off x="0" y="4095750"/>
            <a:ext cx="514350" cy="230188"/>
          </a:xfrm>
          <a:prstGeom prst="rect">
            <a:avLst/>
          </a:prstGeom>
          <a:noFill/>
          <a:ln w="9525">
            <a:noFill/>
            <a:miter lim="800000"/>
            <a:headEnd/>
            <a:tailEnd/>
          </a:ln>
        </p:spPr>
        <p:txBody>
          <a:bodyPr>
            <a:spAutoFit/>
          </a:bodyPr>
          <a:lstStyle/>
          <a:p>
            <a:r>
              <a:rPr lang="en-GB" i="1">
                <a:solidFill>
                  <a:srgbClr val="FF0000"/>
                </a:solidFill>
              </a:rPr>
              <a:t>ftp</a:t>
            </a:r>
          </a:p>
        </p:txBody>
      </p:sp>
      <p:sp>
        <p:nvSpPr>
          <p:cNvPr id="5164" name="TextBox 25"/>
          <p:cNvSpPr txBox="1">
            <a:spLocks noChangeArrowheads="1"/>
          </p:cNvSpPr>
          <p:nvPr/>
        </p:nvSpPr>
        <p:spPr bwMode="auto">
          <a:xfrm>
            <a:off x="4467225" y="2200275"/>
            <a:ext cx="514350" cy="369888"/>
          </a:xfrm>
          <a:prstGeom prst="rect">
            <a:avLst/>
          </a:prstGeom>
          <a:noFill/>
          <a:ln w="9525">
            <a:noFill/>
            <a:miter lim="800000"/>
            <a:headEnd/>
            <a:tailEnd/>
          </a:ln>
        </p:spPr>
        <p:txBody>
          <a:bodyPr>
            <a:spAutoFit/>
          </a:bodyPr>
          <a:lstStyle/>
          <a:p>
            <a:r>
              <a:rPr lang="en-GB" i="1">
                <a:solidFill>
                  <a:schemeClr val="bg2"/>
                </a:solidFill>
              </a:rPr>
              <a:t>multicast</a:t>
            </a:r>
          </a:p>
        </p:txBody>
      </p:sp>
      <p:cxnSp>
        <p:nvCxnSpPr>
          <p:cNvPr id="5165" name="Straight Arrow Connector 87"/>
          <p:cNvCxnSpPr>
            <a:cxnSpLocks noChangeShapeType="1"/>
            <a:endCxn id="5136" idx="1"/>
          </p:cNvCxnSpPr>
          <p:nvPr/>
        </p:nvCxnSpPr>
        <p:spPr bwMode="auto">
          <a:xfrm flipV="1">
            <a:off x="6296025" y="3295650"/>
            <a:ext cx="800100" cy="1800225"/>
          </a:xfrm>
          <a:prstGeom prst="straightConnector1">
            <a:avLst/>
          </a:prstGeom>
          <a:noFill/>
          <a:ln w="19050" algn="ctr">
            <a:solidFill>
              <a:srgbClr val="00B0F0"/>
            </a:solidFill>
            <a:round/>
            <a:headEnd/>
            <a:tailEnd type="arrow" w="med" len="med"/>
          </a:ln>
        </p:spPr>
      </p:cxnSp>
      <p:cxnSp>
        <p:nvCxnSpPr>
          <p:cNvPr id="5166" name="Straight Arrow Connector 89"/>
          <p:cNvCxnSpPr>
            <a:cxnSpLocks noChangeShapeType="1"/>
            <a:endCxn id="5137" idx="1"/>
          </p:cNvCxnSpPr>
          <p:nvPr/>
        </p:nvCxnSpPr>
        <p:spPr bwMode="auto">
          <a:xfrm flipV="1">
            <a:off x="6286500" y="4762500"/>
            <a:ext cx="857250" cy="314325"/>
          </a:xfrm>
          <a:prstGeom prst="straightConnector1">
            <a:avLst/>
          </a:prstGeom>
          <a:noFill/>
          <a:ln w="19050" algn="ctr">
            <a:solidFill>
              <a:srgbClr val="00B0F0"/>
            </a:solidFill>
            <a:round/>
            <a:headEnd/>
            <a:tailEnd type="arrow" w="med" len="med"/>
          </a:ln>
        </p:spPr>
      </p:cxnSp>
      <p:cxnSp>
        <p:nvCxnSpPr>
          <p:cNvPr id="5167" name="Elbow Connector 41"/>
          <p:cNvCxnSpPr>
            <a:cxnSpLocks noChangeShapeType="1"/>
          </p:cNvCxnSpPr>
          <p:nvPr/>
        </p:nvCxnSpPr>
        <p:spPr bwMode="auto">
          <a:xfrm rot="16200000" flipH="1">
            <a:off x="319881" y="3377407"/>
            <a:ext cx="1736725" cy="652462"/>
          </a:xfrm>
          <a:prstGeom prst="bentConnector3">
            <a:avLst>
              <a:gd name="adj1" fmla="val 99884"/>
            </a:avLst>
          </a:prstGeom>
          <a:noFill/>
          <a:ln w="19050" algn="ctr">
            <a:solidFill>
              <a:srgbClr val="FF0000"/>
            </a:solidFill>
            <a:round/>
            <a:headEnd/>
            <a:tailEnd type="arrow" w="med" len="med"/>
          </a:ln>
        </p:spPr>
      </p:cxnSp>
      <p:cxnSp>
        <p:nvCxnSpPr>
          <p:cNvPr id="5168" name="Elbow Connector 76"/>
          <p:cNvCxnSpPr>
            <a:cxnSpLocks noChangeShapeType="1"/>
            <a:stCxn id="5144" idx="3"/>
            <a:endCxn id="5159" idx="0"/>
          </p:cNvCxnSpPr>
          <p:nvPr/>
        </p:nvCxnSpPr>
        <p:spPr bwMode="auto">
          <a:xfrm>
            <a:off x="2382838" y="4021138"/>
            <a:ext cx="227012" cy="1798637"/>
          </a:xfrm>
          <a:prstGeom prst="bentConnector2">
            <a:avLst/>
          </a:prstGeom>
          <a:noFill/>
          <a:ln w="19050" algn="ctr">
            <a:solidFill>
              <a:srgbClr val="FF0000"/>
            </a:solidFill>
            <a:round/>
            <a:headEnd/>
            <a:tailEnd type="arrow" w="med" len="med"/>
          </a:ln>
        </p:spPr>
      </p:cxnSp>
      <p:cxnSp>
        <p:nvCxnSpPr>
          <p:cNvPr id="5169" name="Straight Arrow Connector 38"/>
          <p:cNvCxnSpPr>
            <a:cxnSpLocks noChangeShapeType="1"/>
            <a:endCxn id="5148" idx="1"/>
          </p:cNvCxnSpPr>
          <p:nvPr/>
        </p:nvCxnSpPr>
        <p:spPr bwMode="auto">
          <a:xfrm flipV="1">
            <a:off x="3048000" y="6107113"/>
            <a:ext cx="1371600" cy="17462"/>
          </a:xfrm>
          <a:prstGeom prst="straightConnector1">
            <a:avLst/>
          </a:prstGeom>
          <a:noFill/>
          <a:ln w="15875" algn="ctr">
            <a:solidFill>
              <a:schemeClr val="bg2"/>
            </a:solidFill>
            <a:round/>
            <a:headEnd/>
            <a:tailEnd type="arrow" w="med" len="med"/>
          </a:ln>
        </p:spPr>
      </p:cxnSp>
      <p:sp>
        <p:nvSpPr>
          <p:cNvPr id="5170" name="TextBox 25"/>
          <p:cNvSpPr txBox="1">
            <a:spLocks noChangeArrowheads="1"/>
          </p:cNvSpPr>
          <p:nvPr/>
        </p:nvSpPr>
        <p:spPr bwMode="auto">
          <a:xfrm>
            <a:off x="3495675" y="5848350"/>
            <a:ext cx="809625" cy="230188"/>
          </a:xfrm>
          <a:prstGeom prst="rect">
            <a:avLst/>
          </a:prstGeom>
          <a:noFill/>
          <a:ln w="9525">
            <a:noFill/>
            <a:miter lim="800000"/>
            <a:headEnd/>
            <a:tailEnd/>
          </a:ln>
        </p:spPr>
        <p:txBody>
          <a:bodyPr>
            <a:spAutoFit/>
          </a:bodyPr>
          <a:lstStyle/>
          <a:p>
            <a:r>
              <a:rPr lang="en-GB" i="1">
                <a:solidFill>
                  <a:schemeClr val="bg2"/>
                </a:solidFill>
              </a:rPr>
              <a:t>multicast</a:t>
            </a:r>
          </a:p>
        </p:txBody>
      </p:sp>
      <p:cxnSp>
        <p:nvCxnSpPr>
          <p:cNvPr id="5171" name="Elbow Connector 68"/>
          <p:cNvCxnSpPr>
            <a:cxnSpLocks noChangeShapeType="1"/>
            <a:stCxn id="5145" idx="2"/>
            <a:endCxn id="5144" idx="0"/>
          </p:cNvCxnSpPr>
          <p:nvPr/>
        </p:nvCxnSpPr>
        <p:spPr bwMode="auto">
          <a:xfrm rot="16200000" flipH="1">
            <a:off x="1878806" y="3834607"/>
            <a:ext cx="134937" cy="6350"/>
          </a:xfrm>
          <a:prstGeom prst="bentConnector3">
            <a:avLst>
              <a:gd name="adj1" fmla="val 50000"/>
            </a:avLst>
          </a:prstGeom>
          <a:noFill/>
          <a:ln w="19050" algn="ctr">
            <a:solidFill>
              <a:srgbClr val="FF0000"/>
            </a:solidFill>
            <a:round/>
            <a:headEnd/>
            <a:tailEnd type="arrow" w="med" len="med"/>
          </a:ln>
        </p:spPr>
      </p:cxnSp>
      <p:cxnSp>
        <p:nvCxnSpPr>
          <p:cNvPr id="5172" name="Straight Connector 54"/>
          <p:cNvCxnSpPr>
            <a:cxnSpLocks noChangeShapeType="1"/>
          </p:cNvCxnSpPr>
          <p:nvPr/>
        </p:nvCxnSpPr>
        <p:spPr bwMode="auto">
          <a:xfrm flipV="1">
            <a:off x="3486150" y="1304925"/>
            <a:ext cx="3038475" cy="2133600"/>
          </a:xfrm>
          <a:prstGeom prst="line">
            <a:avLst/>
          </a:prstGeom>
          <a:noFill/>
          <a:ln w="25400" algn="ctr">
            <a:solidFill>
              <a:schemeClr val="tx1"/>
            </a:solidFill>
            <a:round/>
            <a:headEnd/>
            <a:tailEnd/>
          </a:ln>
        </p:spPr>
      </p:cxnSp>
      <p:cxnSp>
        <p:nvCxnSpPr>
          <p:cNvPr id="5173" name="Straight Connector 55"/>
          <p:cNvCxnSpPr>
            <a:cxnSpLocks noChangeShapeType="1"/>
          </p:cNvCxnSpPr>
          <p:nvPr/>
        </p:nvCxnSpPr>
        <p:spPr bwMode="auto">
          <a:xfrm>
            <a:off x="3448050" y="1323975"/>
            <a:ext cx="2962275" cy="2047875"/>
          </a:xfrm>
          <a:prstGeom prst="line">
            <a:avLst/>
          </a:prstGeom>
          <a:noFill/>
          <a:ln w="25400" algn="ctr">
            <a:solidFill>
              <a:schemeClr val="tx1"/>
            </a:solidFill>
            <a:round/>
            <a:headEnd/>
            <a:tailEnd/>
          </a:ln>
        </p:spPr>
      </p:cxnSp>
      <p:sp>
        <p:nvSpPr>
          <p:cNvPr id="5174" name="TextBox 25"/>
          <p:cNvSpPr txBox="1">
            <a:spLocks noChangeArrowheads="1"/>
          </p:cNvSpPr>
          <p:nvPr/>
        </p:nvSpPr>
        <p:spPr bwMode="auto">
          <a:xfrm>
            <a:off x="9191625" y="2876550"/>
            <a:ext cx="714375" cy="230188"/>
          </a:xfrm>
          <a:prstGeom prst="rect">
            <a:avLst/>
          </a:prstGeom>
          <a:noFill/>
          <a:ln w="9525">
            <a:noFill/>
            <a:miter lim="800000"/>
            <a:headEnd/>
            <a:tailEnd/>
          </a:ln>
        </p:spPr>
        <p:txBody>
          <a:bodyPr>
            <a:spAutoFit/>
          </a:bodyPr>
          <a:lstStyle/>
          <a:p>
            <a:r>
              <a:rPr lang="en-GB" i="1">
                <a:solidFill>
                  <a:srgbClr val="00B050"/>
                </a:solidFill>
              </a:rPr>
              <a:t>DVB-S</a:t>
            </a:r>
          </a:p>
        </p:txBody>
      </p:sp>
      <p:sp>
        <p:nvSpPr>
          <p:cNvPr id="5175" name="TextBox 25"/>
          <p:cNvSpPr txBox="1">
            <a:spLocks noChangeArrowheads="1"/>
          </p:cNvSpPr>
          <p:nvPr/>
        </p:nvSpPr>
        <p:spPr bwMode="auto">
          <a:xfrm>
            <a:off x="9191625" y="4410075"/>
            <a:ext cx="714375" cy="230188"/>
          </a:xfrm>
          <a:prstGeom prst="rect">
            <a:avLst/>
          </a:prstGeom>
          <a:noFill/>
          <a:ln w="9525">
            <a:noFill/>
            <a:miter lim="800000"/>
            <a:headEnd/>
            <a:tailEnd/>
          </a:ln>
        </p:spPr>
        <p:txBody>
          <a:bodyPr>
            <a:spAutoFit/>
          </a:bodyPr>
          <a:lstStyle/>
          <a:p>
            <a:r>
              <a:rPr lang="en-GB" i="1">
                <a:solidFill>
                  <a:srgbClr val="00B050"/>
                </a:solidFill>
              </a:rPr>
              <a:t>DVB-S</a:t>
            </a:r>
          </a:p>
        </p:txBody>
      </p:sp>
      <p:sp>
        <p:nvSpPr>
          <p:cNvPr id="5176" name="TextBox 25"/>
          <p:cNvSpPr txBox="1">
            <a:spLocks noChangeArrowheads="1"/>
          </p:cNvSpPr>
          <p:nvPr/>
        </p:nvSpPr>
        <p:spPr bwMode="auto">
          <a:xfrm>
            <a:off x="6219825" y="5191125"/>
            <a:ext cx="714375" cy="230188"/>
          </a:xfrm>
          <a:prstGeom prst="rect">
            <a:avLst/>
          </a:prstGeom>
          <a:noFill/>
          <a:ln w="9525">
            <a:noFill/>
            <a:miter lim="800000"/>
            <a:headEnd/>
            <a:tailEnd/>
          </a:ln>
        </p:spPr>
        <p:txBody>
          <a:bodyPr>
            <a:spAutoFit/>
          </a:bodyPr>
          <a:lstStyle/>
          <a:p>
            <a:r>
              <a:rPr lang="en-GB" i="1">
                <a:solidFill>
                  <a:srgbClr val="00B0F0"/>
                </a:solidFill>
              </a:rPr>
              <a:t>DVB-S2</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p:txBody>
          <a:bodyPr/>
          <a:lstStyle/>
          <a:p>
            <a:pPr lvl="1"/>
            <a:endParaRPr lang="en-GB" sz="2000" smtClean="0">
              <a:latin typeface="Arial" charset="0"/>
              <a:cs typeface="Arial" charset="0"/>
            </a:endParaRPr>
          </a:p>
          <a:p>
            <a:pPr lvl="1"/>
            <a:endParaRPr lang="en-GB" sz="2000" smtClean="0">
              <a:latin typeface="Arial" charset="0"/>
              <a:cs typeface="Arial" charset="0"/>
            </a:endParaRPr>
          </a:p>
          <a:p>
            <a:pPr lvl="1"/>
            <a:endParaRPr lang="en-GB" sz="2000" smtClean="0">
              <a:latin typeface="Arial" charset="0"/>
              <a:cs typeface="Arial" charset="0"/>
            </a:endParaRPr>
          </a:p>
          <a:p>
            <a:pPr lvl="1"/>
            <a:endParaRPr lang="en-GB" sz="2000" smtClean="0">
              <a:latin typeface="Arial" charset="0"/>
              <a:cs typeface="Arial" charset="0"/>
            </a:endParaRPr>
          </a:p>
          <a:p>
            <a:pPr lvl="1"/>
            <a:endParaRPr lang="en-GB" sz="2000" smtClean="0">
              <a:latin typeface="Arial" charset="0"/>
              <a:cs typeface="Arial" charset="0"/>
            </a:endParaRPr>
          </a:p>
        </p:txBody>
      </p:sp>
      <p:sp>
        <p:nvSpPr>
          <p:cNvPr id="43011" name="Title 1"/>
          <p:cNvSpPr>
            <a:spLocks noGrp="1"/>
          </p:cNvSpPr>
          <p:nvPr>
            <p:ph type="title"/>
          </p:nvPr>
        </p:nvSpPr>
        <p:spPr>
          <a:xfrm>
            <a:off x="0" y="133350"/>
            <a:ext cx="9799638" cy="854075"/>
          </a:xfrm>
        </p:spPr>
        <p:txBody>
          <a:bodyPr/>
          <a:lstStyle/>
          <a:p>
            <a:pPr marL="179388" algn="ctr"/>
            <a:endParaRPr lang="en-US" smtClean="0">
              <a:latin typeface="Arial" charset="0"/>
              <a:cs typeface="Arial" charset="0"/>
            </a:endParaRPr>
          </a:p>
        </p:txBody>
      </p:sp>
      <p:sp>
        <p:nvSpPr>
          <p:cNvPr id="5" name="Rectangle 4"/>
          <p:cNvSpPr/>
          <p:nvPr/>
        </p:nvSpPr>
        <p:spPr>
          <a:xfrm>
            <a:off x="257175" y="1379538"/>
            <a:ext cx="9334500" cy="1784350"/>
          </a:xfrm>
          <a:prstGeom prst="rect">
            <a:avLst/>
          </a:prstGeom>
        </p:spPr>
        <p:txBody>
          <a:bodyPr>
            <a:spAutoFit/>
          </a:bodyPr>
          <a:lstStyle/>
          <a:p>
            <a:pPr>
              <a:defRPr/>
            </a:pPr>
            <a:endParaRPr lang="en-GB" sz="2000" b="0" kern="0" dirty="0">
              <a:solidFill>
                <a:srgbClr val="002569"/>
              </a:solidFill>
              <a:latin typeface="Tahoma"/>
            </a:endParaRPr>
          </a:p>
          <a:p>
            <a:pPr>
              <a:defRPr/>
            </a:pPr>
            <a:endParaRPr lang="en-GB" sz="2000" b="0" kern="0" dirty="0">
              <a:solidFill>
                <a:srgbClr val="002569"/>
              </a:solidFill>
              <a:latin typeface="Tahoma"/>
            </a:endParaRPr>
          </a:p>
          <a:p>
            <a:pPr>
              <a:defRPr/>
            </a:pPr>
            <a:endParaRPr lang="en-GB" sz="2000" b="0" kern="0" dirty="0">
              <a:solidFill>
                <a:srgbClr val="002569"/>
              </a:solidFill>
              <a:latin typeface="Tahoma"/>
            </a:endParaRPr>
          </a:p>
          <a:p>
            <a:pPr algn="ctr">
              <a:defRPr/>
            </a:pPr>
            <a:r>
              <a:rPr lang="en-GB" sz="2000" b="0" kern="0" dirty="0">
                <a:solidFill>
                  <a:srgbClr val="002569"/>
                </a:solidFill>
                <a:latin typeface="Tahoma"/>
              </a:rPr>
              <a:t>“any questions”.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6"/>
          <p:cNvSpPr>
            <a:spLocks noGrp="1" noChangeArrowheads="1"/>
          </p:cNvSpPr>
          <p:nvPr>
            <p:ph type="title"/>
          </p:nvPr>
        </p:nvSpPr>
        <p:spPr/>
        <p:txBody>
          <a:bodyPr/>
          <a:lstStyle/>
          <a:p>
            <a:pPr eaLnBrk="1" hangingPunct="1"/>
            <a:r>
              <a:rPr lang="en-GB" dirty="0" smtClean="0">
                <a:latin typeface="Arial" charset="0"/>
                <a:cs typeface="Arial" charset="0"/>
              </a:rPr>
              <a:t>Future Evolution of Data Rates</a:t>
            </a:r>
            <a:endParaRPr lang="en-US" dirty="0" smtClean="0">
              <a:latin typeface="Arial" charset="0"/>
              <a:cs typeface="Arial" charset="0"/>
            </a:endParaRPr>
          </a:p>
        </p:txBody>
      </p:sp>
      <p:sp>
        <p:nvSpPr>
          <p:cNvPr id="54275" name="Slide Number Placeholder 3"/>
          <p:cNvSpPr>
            <a:spLocks noGrp="1"/>
          </p:cNvSpPr>
          <p:nvPr>
            <p:ph type="sldNum" sz="quarter" idx="4294967295"/>
          </p:nvPr>
        </p:nvSpPr>
        <p:spPr bwMode="auto">
          <a:xfrm>
            <a:off x="0" y="6477000"/>
            <a:ext cx="711200" cy="266700"/>
          </a:xfrm>
          <a:prstGeom prst="rect">
            <a:avLst/>
          </a:prstGeom>
          <a:noFill/>
          <a:ln>
            <a:miter lim="800000"/>
            <a:headEnd/>
            <a:tailEnd/>
          </a:ln>
        </p:spPr>
        <p:txBody>
          <a:bodyPr/>
          <a:lstStyle/>
          <a:p>
            <a:r>
              <a:rPr lang="en-GB"/>
              <a:t>Slide: </a:t>
            </a:r>
            <a:fld id="{C5CC0C72-E1CC-4E49-A2B6-878F11AEA6D2}" type="slidenum">
              <a:rPr lang="en-GB"/>
              <a:pPr/>
              <a:t>4</a:t>
            </a:fld>
            <a:endParaRPr lang="en-GB"/>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11" name="Oval Callout 10"/>
          <p:cNvSpPr/>
          <p:nvPr/>
        </p:nvSpPr>
        <p:spPr bwMode="auto">
          <a:xfrm>
            <a:off x="3162300" y="3467100"/>
            <a:ext cx="2019300" cy="838200"/>
          </a:xfrm>
          <a:prstGeom prst="wedgeEllipseCallout">
            <a:avLst>
              <a:gd name="adj1" fmla="val -130267"/>
              <a:gd name="adj2" fmla="val 114773"/>
            </a:avLst>
          </a:prstGeom>
          <a:solidFill>
            <a:schemeClr val="bg1"/>
          </a:solidFill>
          <a:ln w="15875" cap="flat" cmpd="sng" algn="ctr">
            <a:solidFill>
              <a:srgbClr val="FF0000"/>
            </a:solidFill>
            <a:prstDash val="solid"/>
            <a:round/>
            <a:headEnd type="none" w="med" len="med"/>
            <a:tailEnd type="none" w="med" len="med"/>
          </a:ln>
          <a:effectLst/>
        </p:spPr>
        <p:txBody>
          <a:bodyPr lIns="36000" tIns="36000" rIns="36000" bIns="36000"/>
          <a:lstStyle/>
          <a:p>
            <a:pPr algn="ctr">
              <a:defRPr/>
            </a:pPr>
            <a:r>
              <a:rPr lang="en-GB" sz="1200" b="0" dirty="0">
                <a:ln>
                  <a:solidFill>
                    <a:srgbClr val="FF0000"/>
                  </a:solidFill>
                </a:ln>
                <a:solidFill>
                  <a:srgbClr val="FF0000"/>
                </a:solidFill>
              </a:rPr>
              <a:t>transponder limit</a:t>
            </a:r>
          </a:p>
          <a:p>
            <a:pPr algn="ctr">
              <a:defRPr/>
            </a:pPr>
            <a:r>
              <a:rPr lang="en-GB" sz="1200" b="0" dirty="0">
                <a:ln>
                  <a:solidFill>
                    <a:srgbClr val="FF0000"/>
                  </a:solidFill>
                </a:ln>
                <a:solidFill>
                  <a:srgbClr val="FF0000"/>
                </a:solidFill>
              </a:rPr>
              <a:t>DVB-S</a:t>
            </a:r>
          </a:p>
        </p:txBody>
      </p:sp>
      <p:sp>
        <p:nvSpPr>
          <p:cNvPr id="8" name="Oval Callout 7"/>
          <p:cNvSpPr/>
          <p:nvPr/>
        </p:nvSpPr>
        <p:spPr bwMode="auto">
          <a:xfrm>
            <a:off x="3190875" y="2895600"/>
            <a:ext cx="2019300" cy="838200"/>
          </a:xfrm>
          <a:prstGeom prst="wedgeEllipseCallout">
            <a:avLst>
              <a:gd name="adj1" fmla="val -130267"/>
              <a:gd name="adj2" fmla="val 114773"/>
            </a:avLst>
          </a:prstGeom>
          <a:solidFill>
            <a:schemeClr val="bg1"/>
          </a:solidFill>
          <a:ln w="15875" cap="flat" cmpd="sng" algn="ctr">
            <a:solidFill>
              <a:srgbClr val="FF0000"/>
            </a:solidFill>
            <a:prstDash val="solid"/>
            <a:round/>
            <a:headEnd type="none" w="med" len="med"/>
            <a:tailEnd type="none" w="med" len="med"/>
          </a:ln>
          <a:effectLst/>
        </p:spPr>
        <p:txBody>
          <a:bodyPr lIns="36000" tIns="36000" rIns="36000" bIns="36000"/>
          <a:lstStyle/>
          <a:p>
            <a:pPr algn="ctr">
              <a:defRPr/>
            </a:pPr>
            <a:r>
              <a:rPr lang="en-GB" sz="1200" b="0" dirty="0">
                <a:ln>
                  <a:solidFill>
                    <a:srgbClr val="FF0000"/>
                  </a:solidFill>
                </a:ln>
                <a:solidFill>
                  <a:srgbClr val="FF0000"/>
                </a:solidFill>
              </a:rPr>
              <a:t>transponder limit DVB-S2 Basic Service</a:t>
            </a:r>
          </a:p>
        </p:txBody>
      </p:sp>
      <p:sp>
        <p:nvSpPr>
          <p:cNvPr id="9" name="Oval Callout 8"/>
          <p:cNvSpPr/>
          <p:nvPr/>
        </p:nvSpPr>
        <p:spPr bwMode="auto">
          <a:xfrm>
            <a:off x="3171825" y="2228850"/>
            <a:ext cx="2019300" cy="838200"/>
          </a:xfrm>
          <a:prstGeom prst="wedgeEllipseCallout">
            <a:avLst>
              <a:gd name="adj1" fmla="val -130267"/>
              <a:gd name="adj2" fmla="val 114773"/>
            </a:avLst>
          </a:prstGeom>
          <a:solidFill>
            <a:schemeClr val="bg1"/>
          </a:solidFill>
          <a:ln w="15875" cap="flat" cmpd="sng" algn="ctr">
            <a:solidFill>
              <a:srgbClr val="FF0000"/>
            </a:solidFill>
            <a:prstDash val="solid"/>
            <a:round/>
            <a:headEnd type="none" w="med" len="med"/>
            <a:tailEnd type="none" w="med" len="med"/>
          </a:ln>
          <a:effectLst/>
        </p:spPr>
        <p:txBody>
          <a:bodyPr lIns="36000" tIns="36000" rIns="36000" bIns="36000"/>
          <a:lstStyle/>
          <a:p>
            <a:pPr algn="ctr">
              <a:defRPr/>
            </a:pPr>
            <a:r>
              <a:rPr lang="en-GB" sz="1200" b="0" dirty="0">
                <a:ln>
                  <a:solidFill>
                    <a:srgbClr val="FF0000"/>
                  </a:solidFill>
                </a:ln>
                <a:solidFill>
                  <a:srgbClr val="FF0000"/>
                </a:solidFill>
              </a:rPr>
              <a:t>transponder limit DVB-S2 High Volume Service</a:t>
            </a:r>
          </a:p>
        </p:txBody>
      </p:sp>
      <p:graphicFrame>
        <p:nvGraphicFramePr>
          <p:cNvPr id="13" name="Chart 12"/>
          <p:cNvGraphicFramePr>
            <a:graphicFrameLocks noGrp="1"/>
          </p:cNvGraphicFramePr>
          <p:nvPr/>
        </p:nvGraphicFramePr>
        <p:xfrm>
          <a:off x="742950" y="876299"/>
          <a:ext cx="8858250" cy="55911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34100">
                                          <p:stCondLst>
                                            <p:cond delay="0"/>
                                          </p:stCondLst>
                                        </p:cTn>
                                        <p:tgtEl>
                                          <p:spTgt spid="11">
                                            <p:bg/>
                                          </p:spTgt>
                                        </p:tgtEl>
                                        <p:attrNameLst>
                                          <p:attrName>style.visibility</p:attrName>
                                        </p:attrNameLst>
                                      </p:cBhvr>
                                      <p:to>
                                        <p:strVal val="visible"/>
                                      </p:to>
                                    </p:set>
                                  </p:childTnLst>
                                </p:cTn>
                              </p:par>
                              <p:par>
                                <p:cTn id="7" presetID="11" presetClass="entr" presetSubtype="0" fill="hold" grpId="0" nodeType="withEffect">
                                  <p:stCondLst>
                                    <p:cond delay="0"/>
                                  </p:stCondLst>
                                  <p:childTnLst>
                                    <p:set>
                                      <p:cBhvr>
                                        <p:cTn id="8" dur="34000">
                                          <p:stCondLst>
                                            <p:cond delay="0"/>
                                          </p:stCondLst>
                                        </p:cTn>
                                        <p:tgtEl>
                                          <p:spTgt spid="11">
                                            <p:txEl>
                                              <p:pRg st="0" end="0"/>
                                            </p:txEl>
                                          </p:spTgt>
                                        </p:tgtEl>
                                        <p:attrNameLst>
                                          <p:attrName>style.visibility</p:attrName>
                                        </p:attrNameLst>
                                      </p:cBhvr>
                                      <p:to>
                                        <p:strVal val="visible"/>
                                      </p:to>
                                    </p:set>
                                  </p:childTnLst>
                                </p:cTn>
                              </p:par>
                              <p:par>
                                <p:cTn id="9" presetID="11" presetClass="entr" presetSubtype="0" fill="hold" grpId="0" nodeType="withEffect">
                                  <p:stCondLst>
                                    <p:cond delay="0"/>
                                  </p:stCondLst>
                                  <p:childTnLst>
                                    <p:set>
                                      <p:cBhvr>
                                        <p:cTn id="10" dur="34000">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68500">
                                          <p:stCondLst>
                                            <p:cond delay="0"/>
                                          </p:stCondLst>
                                        </p:cTn>
                                        <p:tgtEl>
                                          <p:spTgt spid="8">
                                            <p:bg/>
                                          </p:spTgt>
                                        </p:tgtEl>
                                        <p:attrNameLst>
                                          <p:attrName>style.visibility</p:attrName>
                                        </p:attrNameLst>
                                      </p:cBhvr>
                                      <p:to>
                                        <p:strVal val="visible"/>
                                      </p:to>
                                    </p:set>
                                  </p:childTnLst>
                                </p:cTn>
                              </p:par>
                              <p:par>
                                <p:cTn id="15" presetID="11" presetClass="entr" presetSubtype="0" fill="hold" grpId="0" nodeType="withEffect">
                                  <p:stCondLst>
                                    <p:cond delay="0"/>
                                  </p:stCondLst>
                                  <p:childTnLst>
                                    <p:set>
                                      <p:cBhvr>
                                        <p:cTn id="16" dur="68600">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1" presetClass="entr" presetSubtype="0" fill="hold" grpId="0" nodeType="clickEffect">
                                  <p:stCondLst>
                                    <p:cond delay="0"/>
                                  </p:stCondLst>
                                  <p:childTnLst>
                                    <p:set>
                                      <p:cBhvr>
                                        <p:cTn id="20" dur="70200">
                                          <p:stCondLst>
                                            <p:cond delay="0"/>
                                          </p:stCondLst>
                                        </p:cTn>
                                        <p:tgtEl>
                                          <p:spTgt spid="9">
                                            <p:bg/>
                                          </p:spTgt>
                                        </p:tgtEl>
                                        <p:attrNameLst>
                                          <p:attrName>style.visibility</p:attrName>
                                        </p:attrNameLst>
                                      </p:cBhvr>
                                      <p:to>
                                        <p:strVal val="visible"/>
                                      </p:to>
                                    </p:set>
                                  </p:childTnLst>
                                </p:cTn>
                              </p:par>
                              <p:par>
                                <p:cTn id="21" presetID="11" presetClass="entr" presetSubtype="0" fill="hold" grpId="0" nodeType="withEffect">
                                  <p:stCondLst>
                                    <p:cond delay="0"/>
                                  </p:stCondLst>
                                  <p:childTnLst>
                                    <p:set>
                                      <p:cBhvr>
                                        <p:cTn id="22" dur="70300">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8" grpId="0" build="allAtOnce" animBg="1"/>
      <p:bldP spid="9"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D113C6A1-8F7E-4943-B3C4-FC83EAFA650A}" type="slidenum">
              <a:rPr lang="en-GB"/>
              <a:pPr/>
              <a:t>5</a:t>
            </a:fld>
            <a:endParaRPr lang="en-GB"/>
          </a:p>
        </p:txBody>
      </p:sp>
      <p:sp>
        <p:nvSpPr>
          <p:cNvPr id="25603" name="Rectangle 16"/>
          <p:cNvSpPr>
            <a:spLocks noGrp="1" noChangeArrowheads="1"/>
          </p:cNvSpPr>
          <p:nvPr>
            <p:ph type="title"/>
          </p:nvPr>
        </p:nvSpPr>
        <p:spPr/>
        <p:txBody>
          <a:bodyPr/>
          <a:lstStyle/>
          <a:p>
            <a:pPr marL="179388"/>
            <a:r>
              <a:rPr lang="en-GB" smtClean="0">
                <a:latin typeface="Arial" charset="0"/>
                <a:cs typeface="Arial" charset="0"/>
              </a:rPr>
              <a:t>Why Changing to DVB-S2</a:t>
            </a:r>
            <a:endParaRPr lang="en-US"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457200" indent="-457200" algn="just">
              <a:spcBef>
                <a:spcPct val="20000"/>
              </a:spcBef>
              <a:buFontTx/>
              <a:buChar char="•"/>
              <a:defRPr/>
            </a:pPr>
            <a:r>
              <a:rPr lang="en-GB" sz="2200" kern="0" dirty="0">
                <a:solidFill>
                  <a:srgbClr val="5E5E8E"/>
                </a:solidFill>
                <a:latin typeface="Century Gothic" pitchFamily="34" charset="0"/>
              </a:rPr>
              <a:t>Currently 20.5 Mbps, scalable up to ~31 Mbps using full transponder;</a:t>
            </a:r>
          </a:p>
          <a:p>
            <a:pPr marL="457200" indent="-457200" algn="just">
              <a:spcBef>
                <a:spcPct val="20000"/>
              </a:spcBef>
              <a:buFontTx/>
              <a:buChar char="•"/>
              <a:defRPr/>
            </a:pPr>
            <a:endParaRPr lang="en-GB"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With the introduction of new programmes and product streams, the dissemination data rates will grow considerably beyond 40 Mbps in the next few </a:t>
            </a:r>
            <a:r>
              <a:rPr lang="en-IE" sz="2200" kern="0" dirty="0" smtClean="0">
                <a:solidFill>
                  <a:srgbClr val="5E5E8E"/>
                </a:solidFill>
                <a:latin typeface="Century Gothic" pitchFamily="34" charset="0"/>
              </a:rPr>
              <a:t>years;</a:t>
            </a:r>
            <a:endParaRPr lang="en-IE" sz="2200" kern="0" dirty="0">
              <a:solidFill>
                <a:srgbClr val="5E5E8E"/>
              </a:solidFill>
              <a:latin typeface="Century Gothic" pitchFamily="34" charset="0"/>
            </a:endParaRPr>
          </a:p>
          <a:p>
            <a:pPr marL="457200" indent="-457200" algn="just">
              <a:spcBef>
                <a:spcPct val="20000"/>
              </a:spcBef>
              <a:buFontTx/>
              <a:buChar char="•"/>
              <a:defRPr/>
            </a:pPr>
            <a:endParaRPr lang="en-IE" sz="2200" kern="0" dirty="0">
              <a:solidFill>
                <a:srgbClr val="5E5E8E"/>
              </a:solidFill>
              <a:latin typeface="Century Gothic" pitchFamily="34" charset="0"/>
            </a:endParaRPr>
          </a:p>
          <a:p>
            <a:pPr marL="457200" indent="-457200" algn="just">
              <a:spcBef>
                <a:spcPct val="20000"/>
              </a:spcBef>
              <a:buFontTx/>
              <a:buChar char="•"/>
              <a:defRPr/>
            </a:pPr>
            <a:r>
              <a:rPr lang="en-IE" sz="2200" kern="0" dirty="0">
                <a:solidFill>
                  <a:srgbClr val="5E5E8E"/>
                </a:solidFill>
                <a:latin typeface="Century Gothic" pitchFamily="34" charset="0"/>
              </a:rPr>
              <a:t>The DVB-S2 standard is more efficient at using the satellite resources and allows considerably higher throughput on the transponders compared to </a:t>
            </a:r>
            <a:r>
              <a:rPr lang="en-IE" sz="2200" kern="0" dirty="0" smtClean="0">
                <a:solidFill>
                  <a:srgbClr val="5E5E8E"/>
                </a:solidFill>
                <a:latin typeface="Century Gothic" pitchFamily="34" charset="0"/>
              </a:rPr>
              <a:t>DVB-S;</a:t>
            </a:r>
            <a:endParaRPr lang="en-GB" sz="2200" kern="0" dirty="0">
              <a:solidFill>
                <a:srgbClr val="5E5E8E"/>
              </a:solidFill>
              <a:latin typeface="Century Gothic" pitchFamily="34" charset="0"/>
            </a:endParaRPr>
          </a:p>
          <a:p>
            <a:pPr marL="457200" indent="-457200" algn="just">
              <a:spcBef>
                <a:spcPct val="20000"/>
              </a:spcBef>
              <a:buFontTx/>
              <a:buChar char="•"/>
              <a:defRPr/>
            </a:pPr>
            <a:endParaRPr lang="en-GB" sz="2200" kern="0" dirty="0">
              <a:solidFill>
                <a:srgbClr val="5E5E8E"/>
              </a:solidFill>
              <a:latin typeface="Century Gothic" pitchFamily="34" charset="0"/>
            </a:endParaRPr>
          </a:p>
          <a:p>
            <a:pPr marL="457200" indent="-457200" algn="just">
              <a:spcBef>
                <a:spcPct val="20000"/>
              </a:spcBef>
              <a:defRPr/>
            </a:pPr>
            <a:endParaRPr lang="en-GB" sz="2200" kern="0" dirty="0">
              <a:solidFill>
                <a:srgbClr val="5E5E8E"/>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4294967295"/>
          </p:nvPr>
        </p:nvSpPr>
        <p:spPr bwMode="auto">
          <a:xfrm>
            <a:off x="242888" y="6477000"/>
            <a:ext cx="711200" cy="266700"/>
          </a:xfrm>
          <a:prstGeom prst="rect">
            <a:avLst/>
          </a:prstGeom>
          <a:noFill/>
          <a:ln>
            <a:miter lim="800000"/>
            <a:headEnd/>
            <a:tailEnd/>
          </a:ln>
        </p:spPr>
        <p:txBody>
          <a:bodyPr/>
          <a:lstStyle/>
          <a:p>
            <a:r>
              <a:rPr lang="en-GB"/>
              <a:t>Slide: </a:t>
            </a:r>
            <a:fld id="{A036E91F-F49D-49CF-946F-FA2FD13A5324}" type="slidenum">
              <a:rPr lang="en-GB"/>
              <a:pPr/>
              <a:t>6</a:t>
            </a:fld>
            <a:endParaRPr lang="en-GB"/>
          </a:p>
        </p:txBody>
      </p:sp>
      <p:sp>
        <p:nvSpPr>
          <p:cNvPr id="26627" name="Rectangle 16"/>
          <p:cNvSpPr>
            <a:spLocks noGrp="1" noChangeArrowheads="1"/>
          </p:cNvSpPr>
          <p:nvPr>
            <p:ph type="title"/>
          </p:nvPr>
        </p:nvSpPr>
        <p:spPr/>
        <p:txBody>
          <a:bodyPr/>
          <a:lstStyle/>
          <a:p>
            <a:pPr marL="179388"/>
            <a:r>
              <a:rPr lang="en-GB" smtClean="0">
                <a:latin typeface="Arial" charset="0"/>
                <a:cs typeface="Arial" charset="0"/>
              </a:rPr>
              <a:t>Why Changing to DVB-S2</a:t>
            </a:r>
            <a:endParaRPr lang="en-US" smtClean="0">
              <a:latin typeface="Arial" charset="0"/>
              <a:cs typeface="Arial" charset="0"/>
            </a:endParaRPr>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7"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457200" indent="-457200" algn="just">
              <a:spcBef>
                <a:spcPct val="20000"/>
              </a:spcBef>
              <a:buFontTx/>
              <a:buChar char="•"/>
              <a:defRPr/>
            </a:pPr>
            <a:r>
              <a:rPr lang="en-IE" sz="2200" kern="0" dirty="0" smtClean="0">
                <a:solidFill>
                  <a:srgbClr val="5E5E8E"/>
                </a:solidFill>
                <a:latin typeface="Century Gothic" pitchFamily="34" charset="0"/>
              </a:rPr>
              <a:t>The </a:t>
            </a:r>
            <a:r>
              <a:rPr lang="en-IE" sz="2200" kern="0" dirty="0">
                <a:solidFill>
                  <a:srgbClr val="5E5E8E"/>
                </a:solidFill>
                <a:latin typeface="Century Gothic" pitchFamily="34" charset="0"/>
              </a:rPr>
              <a:t>achievable DVB-S2 data rates depend on the reception antenna sizes — larger antenna sizes can support higher data rates, this is done by the proper selection of the so called DVB-S2 MODCODs (</a:t>
            </a:r>
            <a:r>
              <a:rPr lang="en-IE" sz="2200" kern="0" dirty="0" err="1">
                <a:solidFill>
                  <a:srgbClr val="5E5E8E"/>
                </a:solidFill>
                <a:latin typeface="Century Gothic" pitchFamily="34" charset="0"/>
              </a:rPr>
              <a:t>MODulation</a:t>
            </a:r>
            <a:r>
              <a:rPr lang="en-IE" sz="2200" kern="0" dirty="0">
                <a:solidFill>
                  <a:srgbClr val="5E5E8E"/>
                </a:solidFill>
                <a:latin typeface="Century Gothic" pitchFamily="34" charset="0"/>
              </a:rPr>
              <a:t> and </a:t>
            </a:r>
            <a:r>
              <a:rPr lang="en-IE" sz="2200" kern="0" dirty="0" err="1">
                <a:solidFill>
                  <a:srgbClr val="5E5E8E"/>
                </a:solidFill>
                <a:latin typeface="Century Gothic" pitchFamily="34" charset="0"/>
              </a:rPr>
              <a:t>CODing</a:t>
            </a:r>
            <a:r>
              <a:rPr lang="en-IE" sz="2200" kern="0" dirty="0" smtClean="0">
                <a:solidFill>
                  <a:srgbClr val="5E5E8E"/>
                </a:solidFill>
                <a:latin typeface="Century Gothic" pitchFamily="34" charset="0"/>
              </a:rPr>
              <a:t>);</a:t>
            </a:r>
          </a:p>
          <a:p>
            <a:pPr marL="457200" indent="-457200" algn="just">
              <a:spcBef>
                <a:spcPct val="20000"/>
              </a:spcBef>
              <a:buFontTx/>
              <a:buChar char="•"/>
              <a:defRPr/>
            </a:pPr>
            <a:r>
              <a:rPr lang="en-IE" sz="2200" kern="0" dirty="0" smtClean="0">
                <a:solidFill>
                  <a:srgbClr val="5E5E8E"/>
                </a:solidFill>
                <a:latin typeface="Century Gothic" pitchFamily="34" charset="0"/>
              </a:rPr>
              <a:t>For example:</a:t>
            </a:r>
            <a:endParaRPr lang="en-GB" sz="2200" kern="0" dirty="0">
              <a:solidFill>
                <a:srgbClr val="5E5E8E"/>
              </a:solidFill>
              <a:latin typeface="Century Gothic" pitchFamily="34" charset="0"/>
            </a:endParaRPr>
          </a:p>
        </p:txBody>
      </p:sp>
      <p:graphicFrame>
        <p:nvGraphicFramePr>
          <p:cNvPr id="8" name="Table 7"/>
          <p:cNvGraphicFramePr>
            <a:graphicFrameLocks noGrp="1"/>
          </p:cNvGraphicFramePr>
          <p:nvPr/>
        </p:nvGraphicFramePr>
        <p:xfrm>
          <a:off x="990600" y="3219450"/>
          <a:ext cx="7905749" cy="2876548"/>
        </p:xfrm>
        <a:graphic>
          <a:graphicData uri="http://schemas.openxmlformats.org/drawingml/2006/table">
            <a:tbl>
              <a:tblPr/>
              <a:tblGrid>
                <a:gridCol w="1762125"/>
                <a:gridCol w="1039913"/>
                <a:gridCol w="725527"/>
                <a:gridCol w="950692"/>
                <a:gridCol w="1350982"/>
                <a:gridCol w="800583"/>
                <a:gridCol w="500363"/>
                <a:gridCol w="775564"/>
              </a:tblGrid>
              <a:tr h="194826">
                <a:tc>
                  <a:txBody>
                    <a:bodyPr/>
                    <a:lstStyle/>
                    <a:p>
                      <a:pPr algn="l">
                        <a:spcAft>
                          <a:spcPts val="0"/>
                        </a:spcAft>
                      </a:pPr>
                      <a:endParaRPr lang="en-GB"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en-GB" sz="1000" dirty="0">
                          <a:latin typeface="Arial"/>
                          <a:ea typeface="Times New Roman"/>
                          <a:cs typeface="Times New Roman"/>
                        </a:rPr>
                        <a:t> </a:t>
                      </a:r>
                      <a:endParaRPr lang="en-GB" sz="1200" dirty="0">
                        <a:latin typeface="Times New Roman"/>
                        <a:ea typeface="Times New Roman"/>
                        <a:cs typeface="Times New Roman"/>
                      </a:endParaRPr>
                    </a:p>
                  </a:txBody>
                  <a:tcPr marL="68580" marR="68580" marT="0" marB="0" anchor="b">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en-GB" sz="1000">
                          <a:latin typeface="Arial"/>
                          <a:ea typeface="Times New Roman"/>
                          <a:cs typeface="Times New Roman"/>
                        </a:rPr>
                        <a:t> </a:t>
                      </a:r>
                      <a:endParaRPr lang="en-GB" sz="12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en-GB" sz="1000">
                          <a:latin typeface="Arial"/>
                          <a:ea typeface="Times New Roman"/>
                          <a:cs typeface="Times New Roman"/>
                        </a:rPr>
                        <a:t> </a:t>
                      </a:r>
                      <a:endParaRPr lang="en-GB" sz="12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en-GB" sz="1000">
                          <a:latin typeface="Arial"/>
                          <a:ea typeface="Times New Roman"/>
                          <a:cs typeface="Times New Roman"/>
                        </a:rPr>
                        <a:t> </a:t>
                      </a:r>
                      <a:endParaRPr lang="en-GB" sz="12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a:spcAft>
                          <a:spcPts val="0"/>
                        </a:spcAft>
                      </a:pPr>
                      <a:r>
                        <a:rPr lang="en-GB" sz="1000">
                          <a:latin typeface="Arial"/>
                          <a:ea typeface="Times New Roman"/>
                          <a:cs typeface="Times New Roman"/>
                        </a:rPr>
                        <a:t>antenna sizes (m)</a:t>
                      </a:r>
                      <a:endParaRPr lang="en-GB"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r>
              <a:tr h="401113">
                <a:tc>
                  <a:txBody>
                    <a:bodyPr/>
                    <a:lstStyle/>
                    <a:p>
                      <a:pPr algn="l">
                        <a:spcAft>
                          <a:spcPts val="0"/>
                        </a:spcAft>
                      </a:pPr>
                      <a:endParaRPr lang="en-GB"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dirty="0">
                          <a:latin typeface="Arial"/>
                          <a:ea typeface="Times New Roman"/>
                          <a:cs typeface="Times New Roman"/>
                        </a:rPr>
                        <a:t>MODCOD</a:t>
                      </a:r>
                      <a:endParaRPr lang="en-GB" sz="1200" dirty="0">
                        <a:latin typeface="Times New Roman"/>
                        <a:ea typeface="Times New Roman"/>
                        <a:cs typeface="Times New Roman"/>
                      </a:endParaRPr>
                    </a:p>
                  </a:txBody>
                  <a:tcPr marL="68580" marR="68580" marT="0" marB="0" anchor="b">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Arial"/>
                          <a:ea typeface="Times New Roman"/>
                          <a:cs typeface="Times New Roman"/>
                        </a:rPr>
                        <a:t>MS/s</a:t>
                      </a:r>
                      <a:endParaRPr lang="en-GB" sz="12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Arial"/>
                          <a:ea typeface="Times New Roman"/>
                          <a:cs typeface="Times New Roman"/>
                        </a:rPr>
                        <a:t>net rate (Mbps)</a:t>
                      </a:r>
                      <a:endParaRPr lang="en-GB" sz="12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Arial"/>
                          <a:ea typeface="Times New Roman"/>
                          <a:cs typeface="Times New Roman"/>
                        </a:rPr>
                        <a:t>throughput gain</a:t>
                      </a:r>
                      <a:endParaRPr lang="en-GB" sz="12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latin typeface="Arial"/>
                          <a:ea typeface="Times New Roman"/>
                          <a:cs typeface="Times New Roman"/>
                        </a:rPr>
                        <a:t>centre</a:t>
                      </a:r>
                      <a:endParaRPr lang="en-GB"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latin typeface="Arial"/>
                          <a:ea typeface="Times New Roman"/>
                          <a:cs typeface="Times New Roman"/>
                        </a:rPr>
                        <a:t>...</a:t>
                      </a:r>
                      <a:endParaRPr lang="en-GB" sz="12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latin typeface="Arial"/>
                          <a:ea typeface="Times New Roman"/>
                          <a:cs typeface="Times New Roman"/>
                        </a:rPr>
                        <a:t>edge</a:t>
                      </a:r>
                      <a:endParaRPr lang="en-GB" sz="12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6286">
                <a:tc>
                  <a:txBody>
                    <a:bodyPr/>
                    <a:lstStyle/>
                    <a:p>
                      <a:pPr algn="l">
                        <a:spcAft>
                          <a:spcPts val="0"/>
                        </a:spcAft>
                      </a:pPr>
                      <a:r>
                        <a:rPr lang="en-GB" sz="1200" dirty="0" smtClean="0">
                          <a:latin typeface="Times New Roman"/>
                          <a:ea typeface="Times New Roman"/>
                          <a:cs typeface="Times New Roman"/>
                        </a:rPr>
                        <a:t>Current </a:t>
                      </a:r>
                      <a:r>
                        <a:rPr lang="en-GB" sz="1200" dirty="0" smtClean="0">
                          <a:latin typeface="Times New Roman"/>
                          <a:ea typeface="Times New Roman"/>
                          <a:cs typeface="Times New Roman"/>
                          <a:sym typeface="Wingdings" pitchFamily="2" charset="2"/>
                        </a:rPr>
                        <a:t></a:t>
                      </a:r>
                      <a:endParaRPr lang="en-GB"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latin typeface="Arial"/>
                          <a:ea typeface="Times New Roman"/>
                          <a:cs typeface="Times New Roman"/>
                        </a:rPr>
                        <a:t>DVB-S</a:t>
                      </a:r>
                      <a:endParaRPr lang="en-GB" sz="1200">
                        <a:latin typeface="Times New Roman"/>
                        <a:ea typeface="Times New Roman"/>
                        <a:cs typeface="Times New Roman"/>
                      </a:endParaRPr>
                    </a:p>
                  </a:txBody>
                  <a:tcPr marL="68580" marR="68580" marT="0" marB="0" anchor="b">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latin typeface="Arial"/>
                          <a:ea typeface="Times New Roman"/>
                          <a:cs typeface="Times New Roman"/>
                        </a:rPr>
                        <a:t>27.5</a:t>
                      </a:r>
                      <a:endParaRPr lang="en-GB" sz="12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latin typeface="Arial"/>
                          <a:ea typeface="Times New Roman"/>
                          <a:cs typeface="Times New Roman"/>
                        </a:rPr>
                        <a:t>31</a:t>
                      </a:r>
                      <a:endParaRPr lang="en-GB" sz="12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latin typeface="Arial"/>
                          <a:ea typeface="Times New Roman"/>
                          <a:cs typeface="Times New Roman"/>
                        </a:rPr>
                        <a:t>0%</a:t>
                      </a:r>
                      <a:endParaRPr lang="en-GB" sz="12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latin typeface="Arial"/>
                          <a:ea typeface="Times New Roman"/>
                          <a:cs typeface="Times New Roman"/>
                        </a:rPr>
                        <a:t> </a:t>
                      </a:r>
                      <a:endParaRPr lang="en-GB"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Arial"/>
                          <a:ea typeface="Times New Roman"/>
                          <a:cs typeface="Times New Roman"/>
                        </a:rPr>
                        <a:t> </a:t>
                      </a:r>
                      <a:endParaRPr lang="en-GB" sz="12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07">
                <a:tc>
                  <a:txBody>
                    <a:bodyPr/>
                    <a:lstStyle/>
                    <a:p>
                      <a:pPr algn="l">
                        <a:spcAft>
                          <a:spcPts val="0"/>
                        </a:spcAft>
                      </a:pPr>
                      <a:r>
                        <a:rPr lang="en-GB" sz="1200" dirty="0" smtClean="0">
                          <a:latin typeface="Times New Roman"/>
                          <a:ea typeface="Times New Roman"/>
                          <a:cs typeface="Times New Roman"/>
                        </a:rPr>
                        <a:t>Basic Service </a:t>
                      </a:r>
                      <a:r>
                        <a:rPr lang="en-GB" sz="1200" dirty="0" smtClean="0">
                          <a:latin typeface="Times New Roman"/>
                          <a:ea typeface="Times New Roman"/>
                          <a:cs typeface="Times New Roman"/>
                          <a:sym typeface="Wingdings" pitchFamily="2" charset="2"/>
                        </a:rPr>
                        <a:t></a:t>
                      </a:r>
                      <a:endParaRPr lang="en-GB"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4">
                        <a:lumMod val="25000"/>
                        <a:lumOff val="75000"/>
                      </a:schemeClr>
                    </a:solidFill>
                  </a:tcPr>
                </a:tc>
                <a:tc>
                  <a:txBody>
                    <a:bodyPr/>
                    <a:lstStyle/>
                    <a:p>
                      <a:pPr algn="l">
                        <a:spcAft>
                          <a:spcPts val="0"/>
                        </a:spcAft>
                      </a:pPr>
                      <a:r>
                        <a:rPr lang="en-GB" sz="1000" dirty="0">
                          <a:latin typeface="Arial"/>
                          <a:ea typeface="Times New Roman"/>
                          <a:cs typeface="Times New Roman"/>
                        </a:rPr>
                        <a:t>8PSK3/5</a:t>
                      </a:r>
                      <a:endParaRPr lang="en-GB" sz="1200" dirty="0">
                        <a:latin typeface="Times New Roman"/>
                        <a:ea typeface="Times New Roman"/>
                        <a:cs typeface="Times New Roman"/>
                      </a:endParaRPr>
                    </a:p>
                  </a:txBody>
                  <a:tcPr marL="68580" marR="68580" marT="0" marB="0" anchor="b">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4">
                        <a:lumMod val="25000"/>
                        <a:lumOff val="75000"/>
                      </a:schemeClr>
                    </a:solidFill>
                  </a:tcPr>
                </a:tc>
                <a:tc>
                  <a:txBody>
                    <a:bodyPr/>
                    <a:lstStyle/>
                    <a:p>
                      <a:pPr algn="ctr">
                        <a:spcAft>
                          <a:spcPts val="0"/>
                        </a:spcAft>
                      </a:pPr>
                      <a:r>
                        <a:rPr lang="en-GB" sz="1000" dirty="0">
                          <a:latin typeface="Arial"/>
                          <a:ea typeface="Times New Roman"/>
                          <a:cs typeface="Times New Roman"/>
                        </a:rPr>
                        <a:t>30</a:t>
                      </a:r>
                      <a:endParaRPr lang="en-GB" sz="12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chemeClr val="accent4">
                        <a:lumMod val="25000"/>
                        <a:lumOff val="75000"/>
                      </a:schemeClr>
                    </a:solidFill>
                  </a:tcPr>
                </a:tc>
                <a:tc>
                  <a:txBody>
                    <a:bodyPr/>
                    <a:lstStyle/>
                    <a:p>
                      <a:pPr algn="ctr">
                        <a:spcAft>
                          <a:spcPts val="0"/>
                        </a:spcAft>
                      </a:pPr>
                      <a:r>
                        <a:rPr lang="en-GB" sz="1000" dirty="0">
                          <a:latin typeface="Arial"/>
                          <a:ea typeface="Times New Roman"/>
                          <a:cs typeface="Times New Roman"/>
                        </a:rPr>
                        <a:t>47.3</a:t>
                      </a:r>
                      <a:endParaRPr lang="en-GB" sz="12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chemeClr val="accent4">
                        <a:lumMod val="25000"/>
                        <a:lumOff val="75000"/>
                      </a:schemeClr>
                    </a:solidFill>
                  </a:tcPr>
                </a:tc>
                <a:tc>
                  <a:txBody>
                    <a:bodyPr/>
                    <a:lstStyle/>
                    <a:p>
                      <a:pPr algn="ctr">
                        <a:spcAft>
                          <a:spcPts val="0"/>
                        </a:spcAft>
                      </a:pPr>
                      <a:r>
                        <a:rPr lang="en-GB" sz="1000" dirty="0">
                          <a:latin typeface="Arial"/>
                          <a:ea typeface="Times New Roman"/>
                          <a:cs typeface="Times New Roman"/>
                        </a:rPr>
                        <a:t>53%</a:t>
                      </a:r>
                      <a:endParaRPr lang="en-GB" sz="12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4">
                        <a:lumMod val="25000"/>
                        <a:lumOff val="75000"/>
                      </a:schemeClr>
                    </a:solidFill>
                  </a:tcPr>
                </a:tc>
                <a:tc>
                  <a:txBody>
                    <a:bodyPr/>
                    <a:lstStyle/>
                    <a:p>
                      <a:pPr algn="ctr">
                        <a:spcAft>
                          <a:spcPts val="0"/>
                        </a:spcAft>
                      </a:pPr>
                      <a:r>
                        <a:rPr lang="en-GB" sz="1000" dirty="0">
                          <a:latin typeface="Arial"/>
                          <a:ea typeface="Times New Roman"/>
                          <a:cs typeface="Times New Roman"/>
                        </a:rPr>
                        <a:t>0.72</a:t>
                      </a:r>
                      <a:endParaRPr lang="en-GB"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4">
                        <a:lumMod val="25000"/>
                        <a:lumOff val="75000"/>
                      </a:schemeClr>
                    </a:solidFill>
                  </a:tcPr>
                </a:tc>
                <a:tc>
                  <a:txBody>
                    <a:bodyPr/>
                    <a:lstStyle/>
                    <a:p>
                      <a:pPr algn="l">
                        <a:spcAft>
                          <a:spcPts val="0"/>
                        </a:spcAft>
                      </a:pPr>
                      <a:r>
                        <a:rPr lang="en-GB" sz="1000" dirty="0">
                          <a:latin typeface="Arial"/>
                          <a:ea typeface="Times New Roman"/>
                          <a:cs typeface="Times New Roman"/>
                        </a:rPr>
                        <a:t>...</a:t>
                      </a:r>
                      <a:endParaRPr lang="en-GB" sz="12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chemeClr val="accent4">
                        <a:lumMod val="25000"/>
                        <a:lumOff val="75000"/>
                      </a:schemeClr>
                    </a:solidFill>
                  </a:tcPr>
                </a:tc>
                <a:tc>
                  <a:txBody>
                    <a:bodyPr/>
                    <a:lstStyle/>
                    <a:p>
                      <a:pPr algn="ctr">
                        <a:spcAft>
                          <a:spcPts val="0"/>
                        </a:spcAft>
                      </a:pPr>
                      <a:r>
                        <a:rPr lang="en-GB" sz="1000" dirty="0">
                          <a:latin typeface="Arial"/>
                          <a:ea typeface="Times New Roman"/>
                          <a:cs typeface="Times New Roman"/>
                        </a:rPr>
                        <a:t>2.40</a:t>
                      </a:r>
                      <a:endParaRPr lang="en-GB" sz="12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4">
                        <a:lumMod val="25000"/>
                        <a:lumOff val="75000"/>
                      </a:schemeClr>
                    </a:solidFill>
                  </a:tcPr>
                </a:tc>
              </a:tr>
              <a:tr h="229207">
                <a:tc>
                  <a:txBody>
                    <a:bodyPr/>
                    <a:lstStyle/>
                    <a:p>
                      <a:pPr algn="l">
                        <a:spcAft>
                          <a:spcPts val="0"/>
                        </a:spcAft>
                      </a:pPr>
                      <a:endParaRPr lang="en-GB"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spcAft>
                          <a:spcPts val="0"/>
                        </a:spcAft>
                      </a:pPr>
                      <a:r>
                        <a:rPr lang="en-GB" sz="1000" dirty="0">
                          <a:latin typeface="Arial"/>
                          <a:ea typeface="Times New Roman"/>
                          <a:cs typeface="Times New Roman"/>
                        </a:rPr>
                        <a:t>8PSK2/3</a:t>
                      </a:r>
                      <a:endParaRPr lang="en-GB" sz="1200" dirty="0">
                        <a:latin typeface="Times New Roman"/>
                        <a:ea typeface="Times New Roman"/>
                        <a:cs typeface="Times New Roman"/>
                      </a:endParaRPr>
                    </a:p>
                  </a:txBody>
                  <a:tcPr marL="68580" marR="68580" marT="0" marB="0" anchor="b">
                    <a:lnL w="12700" cap="flat" cmpd="sng" algn="ctr">
                      <a:noFill/>
                      <a:prstDash val="solid"/>
                      <a:round/>
                      <a:headEnd type="none" w="med" len="med"/>
                      <a:tailEnd type="none" w="med" len="med"/>
                    </a:lnL>
                    <a:lnR>
                      <a:noFill/>
                    </a:lnR>
                    <a:lnT>
                      <a:noFill/>
                    </a:lnT>
                    <a:lnB>
                      <a:noFill/>
                    </a:lnB>
                  </a:tcPr>
                </a:tc>
                <a:tc>
                  <a:txBody>
                    <a:bodyPr/>
                    <a:lstStyle/>
                    <a:p>
                      <a:pPr algn="ctr">
                        <a:spcAft>
                          <a:spcPts val="0"/>
                        </a:spcAft>
                      </a:pPr>
                      <a:r>
                        <a:rPr lang="en-GB" sz="1000" dirty="0">
                          <a:latin typeface="Arial"/>
                          <a:ea typeface="Times New Roman"/>
                          <a:cs typeface="Times New Roman"/>
                        </a:rPr>
                        <a:t>30</a:t>
                      </a:r>
                      <a:endParaRPr lang="en-GB" sz="12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dirty="0">
                          <a:latin typeface="Arial"/>
                          <a:ea typeface="Times New Roman"/>
                          <a:cs typeface="Times New Roman"/>
                        </a:rPr>
                        <a:t>52.6</a:t>
                      </a:r>
                      <a:endParaRPr lang="en-GB" sz="12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dirty="0">
                          <a:latin typeface="Arial"/>
                          <a:ea typeface="Times New Roman"/>
                          <a:cs typeface="Times New Roman"/>
                        </a:rPr>
                        <a:t>70%</a:t>
                      </a:r>
                      <a:endParaRPr lang="en-GB" sz="12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000" dirty="0">
                          <a:latin typeface="Arial"/>
                          <a:ea typeface="Times New Roman"/>
                          <a:cs typeface="Times New Roman"/>
                        </a:rPr>
                        <a:t>0.80</a:t>
                      </a:r>
                      <a:endParaRPr lang="en-GB"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spcAft>
                          <a:spcPts val="0"/>
                        </a:spcAft>
                      </a:pPr>
                      <a:r>
                        <a:rPr lang="en-GB" sz="1000" dirty="0">
                          <a:latin typeface="Arial"/>
                          <a:ea typeface="Times New Roman"/>
                          <a:cs typeface="Times New Roman"/>
                        </a:rPr>
                        <a:t>...</a:t>
                      </a:r>
                      <a:endParaRPr lang="en-GB" sz="12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dirty="0">
                          <a:latin typeface="Arial"/>
                          <a:ea typeface="Times New Roman"/>
                          <a:cs typeface="Times New Roman"/>
                        </a:rPr>
                        <a:t>2.67</a:t>
                      </a:r>
                      <a:endParaRPr lang="en-GB" sz="12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29207">
                <a:tc>
                  <a:txBody>
                    <a:bodyPr/>
                    <a:lstStyle/>
                    <a:p>
                      <a:pPr algn="l">
                        <a:spcAft>
                          <a:spcPts val="0"/>
                        </a:spcAft>
                      </a:pPr>
                      <a:endParaRPr lang="en-GB"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spcAft>
                          <a:spcPts val="0"/>
                        </a:spcAft>
                      </a:pPr>
                      <a:r>
                        <a:rPr lang="en-GB" sz="1000" dirty="0">
                          <a:latin typeface="Arial"/>
                          <a:ea typeface="Times New Roman"/>
                          <a:cs typeface="Times New Roman"/>
                        </a:rPr>
                        <a:t>8PSK3/4</a:t>
                      </a:r>
                      <a:endParaRPr lang="en-GB" sz="1200" dirty="0">
                        <a:latin typeface="Times New Roman"/>
                        <a:ea typeface="Times New Roman"/>
                        <a:cs typeface="Times New Roman"/>
                      </a:endParaRPr>
                    </a:p>
                  </a:txBody>
                  <a:tcPr marL="68580" marR="68580" marT="0" marB="0" anchor="b">
                    <a:lnL w="12700" cap="flat" cmpd="sng" algn="ctr">
                      <a:noFill/>
                      <a:prstDash val="solid"/>
                      <a:round/>
                      <a:headEnd type="none" w="med" len="med"/>
                      <a:tailEnd type="none" w="med" len="med"/>
                    </a:lnL>
                    <a:lnR>
                      <a:noFill/>
                    </a:lnR>
                    <a:lnT>
                      <a:noFill/>
                    </a:lnT>
                    <a:lnB>
                      <a:noFill/>
                    </a:lnB>
                  </a:tcPr>
                </a:tc>
                <a:tc>
                  <a:txBody>
                    <a:bodyPr/>
                    <a:lstStyle/>
                    <a:p>
                      <a:pPr algn="ctr">
                        <a:spcAft>
                          <a:spcPts val="0"/>
                        </a:spcAft>
                      </a:pPr>
                      <a:r>
                        <a:rPr lang="en-GB" sz="1000">
                          <a:latin typeface="Arial"/>
                          <a:ea typeface="Times New Roman"/>
                          <a:cs typeface="Times New Roman"/>
                        </a:rPr>
                        <a:t>30</a:t>
                      </a:r>
                      <a:endParaRPr lang="en-GB"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dirty="0">
                          <a:latin typeface="Arial"/>
                          <a:ea typeface="Times New Roman"/>
                          <a:cs typeface="Times New Roman"/>
                        </a:rPr>
                        <a:t>59.3</a:t>
                      </a:r>
                      <a:endParaRPr lang="en-GB" sz="12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a:latin typeface="Arial"/>
                          <a:ea typeface="Times New Roman"/>
                          <a:cs typeface="Times New Roman"/>
                        </a:rPr>
                        <a:t>91%</a:t>
                      </a:r>
                      <a:endParaRPr lang="en-GB" sz="12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000">
                          <a:latin typeface="Arial"/>
                          <a:ea typeface="Times New Roman"/>
                          <a:cs typeface="Times New Roman"/>
                        </a:rPr>
                        <a:t>0.90</a:t>
                      </a:r>
                      <a:endParaRPr lang="en-GB"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spcAft>
                          <a:spcPts val="0"/>
                        </a:spcAft>
                      </a:pPr>
                      <a:r>
                        <a:rPr lang="en-GB" sz="1000">
                          <a:latin typeface="Arial"/>
                          <a:ea typeface="Times New Roman"/>
                          <a:cs typeface="Times New Roman"/>
                        </a:rPr>
                        <a:t>...</a:t>
                      </a:r>
                      <a:endParaRPr lang="en-GB"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a:latin typeface="Arial"/>
                          <a:ea typeface="Times New Roman"/>
                          <a:cs typeface="Times New Roman"/>
                        </a:rPr>
                        <a:t>3.00</a:t>
                      </a:r>
                      <a:endParaRPr lang="en-GB" sz="12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29207">
                <a:tc>
                  <a:txBody>
                    <a:bodyPr/>
                    <a:lstStyle/>
                    <a:p>
                      <a:pPr algn="l">
                        <a:spcAft>
                          <a:spcPts val="0"/>
                        </a:spcAft>
                      </a:pPr>
                      <a:endParaRPr lang="en-GB"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spcAft>
                          <a:spcPts val="0"/>
                        </a:spcAft>
                      </a:pPr>
                      <a:r>
                        <a:rPr lang="en-GB" sz="1000">
                          <a:latin typeface="Arial"/>
                          <a:ea typeface="Times New Roman"/>
                          <a:cs typeface="Times New Roman"/>
                        </a:rPr>
                        <a:t>8PSK5/6</a:t>
                      </a:r>
                      <a:endParaRPr lang="en-GB" sz="1200">
                        <a:latin typeface="Times New Roman"/>
                        <a:ea typeface="Times New Roman"/>
                        <a:cs typeface="Times New Roman"/>
                      </a:endParaRPr>
                    </a:p>
                  </a:txBody>
                  <a:tcPr marL="68580" marR="68580" marT="0" marB="0" anchor="b">
                    <a:lnL w="12700" cap="flat" cmpd="sng" algn="ctr">
                      <a:noFill/>
                      <a:prstDash val="solid"/>
                      <a:round/>
                      <a:headEnd type="none" w="med" len="med"/>
                      <a:tailEnd type="none" w="med" len="med"/>
                    </a:lnL>
                    <a:lnR>
                      <a:noFill/>
                    </a:lnR>
                    <a:lnT>
                      <a:noFill/>
                    </a:lnT>
                    <a:lnB>
                      <a:noFill/>
                    </a:lnB>
                  </a:tcPr>
                </a:tc>
                <a:tc>
                  <a:txBody>
                    <a:bodyPr/>
                    <a:lstStyle/>
                    <a:p>
                      <a:pPr algn="ctr">
                        <a:spcAft>
                          <a:spcPts val="0"/>
                        </a:spcAft>
                      </a:pPr>
                      <a:r>
                        <a:rPr lang="en-GB" sz="1000">
                          <a:latin typeface="Arial"/>
                          <a:ea typeface="Times New Roman"/>
                          <a:cs typeface="Times New Roman"/>
                        </a:rPr>
                        <a:t>30</a:t>
                      </a:r>
                      <a:endParaRPr lang="en-GB"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a:latin typeface="Arial"/>
                          <a:ea typeface="Times New Roman"/>
                          <a:cs typeface="Times New Roman"/>
                        </a:rPr>
                        <a:t>63.2</a:t>
                      </a:r>
                      <a:endParaRPr lang="en-GB"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a:latin typeface="Arial"/>
                          <a:ea typeface="Times New Roman"/>
                          <a:cs typeface="Times New Roman"/>
                        </a:rPr>
                        <a:t>104%</a:t>
                      </a:r>
                      <a:endParaRPr lang="en-GB" sz="12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000">
                          <a:latin typeface="Arial"/>
                          <a:ea typeface="Times New Roman"/>
                          <a:cs typeface="Times New Roman"/>
                        </a:rPr>
                        <a:t>1.00</a:t>
                      </a:r>
                      <a:endParaRPr lang="en-GB"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spcAft>
                          <a:spcPts val="0"/>
                        </a:spcAft>
                      </a:pPr>
                      <a:r>
                        <a:rPr lang="en-GB" sz="1000">
                          <a:latin typeface="Arial"/>
                          <a:ea typeface="Times New Roman"/>
                          <a:cs typeface="Times New Roman"/>
                        </a:rPr>
                        <a:t>...</a:t>
                      </a:r>
                      <a:endParaRPr lang="en-GB"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dirty="0">
                          <a:latin typeface="Arial"/>
                          <a:ea typeface="Times New Roman"/>
                          <a:cs typeface="Times New Roman"/>
                        </a:rPr>
                        <a:t>3.33</a:t>
                      </a:r>
                      <a:endParaRPr lang="en-GB" sz="12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29207">
                <a:tc>
                  <a:txBody>
                    <a:bodyPr/>
                    <a:lstStyle/>
                    <a:p>
                      <a:pPr algn="l">
                        <a:spcAft>
                          <a:spcPts val="0"/>
                        </a:spcAft>
                      </a:pPr>
                      <a:endParaRPr lang="en-GB"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spcAft>
                          <a:spcPts val="0"/>
                        </a:spcAft>
                      </a:pPr>
                      <a:r>
                        <a:rPr lang="en-GB" sz="1000">
                          <a:latin typeface="Arial"/>
                          <a:ea typeface="Times New Roman"/>
                          <a:cs typeface="Times New Roman"/>
                        </a:rPr>
                        <a:t>8PSK9/10</a:t>
                      </a:r>
                      <a:endParaRPr lang="en-GB" sz="1200">
                        <a:latin typeface="Times New Roman"/>
                        <a:ea typeface="Times New Roman"/>
                        <a:cs typeface="Times New Roman"/>
                      </a:endParaRPr>
                    </a:p>
                  </a:txBody>
                  <a:tcPr marL="68580" marR="68580" marT="0" marB="0" anchor="b">
                    <a:lnL w="12700" cap="flat" cmpd="sng" algn="ctr">
                      <a:noFill/>
                      <a:prstDash val="solid"/>
                      <a:round/>
                      <a:headEnd type="none" w="med" len="med"/>
                      <a:tailEnd type="none" w="med" len="med"/>
                    </a:lnL>
                    <a:lnR>
                      <a:noFill/>
                    </a:lnR>
                    <a:lnT>
                      <a:noFill/>
                    </a:lnT>
                    <a:lnB>
                      <a:noFill/>
                    </a:lnB>
                  </a:tcPr>
                </a:tc>
                <a:tc>
                  <a:txBody>
                    <a:bodyPr/>
                    <a:lstStyle/>
                    <a:p>
                      <a:pPr algn="ctr">
                        <a:spcAft>
                          <a:spcPts val="0"/>
                        </a:spcAft>
                      </a:pPr>
                      <a:r>
                        <a:rPr lang="en-GB" sz="1000">
                          <a:latin typeface="Arial"/>
                          <a:ea typeface="Times New Roman"/>
                          <a:cs typeface="Times New Roman"/>
                        </a:rPr>
                        <a:t>30</a:t>
                      </a:r>
                      <a:endParaRPr lang="en-GB"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a:latin typeface="Arial"/>
                          <a:ea typeface="Times New Roman"/>
                          <a:cs typeface="Times New Roman"/>
                        </a:rPr>
                        <a:t>71.2</a:t>
                      </a:r>
                      <a:endParaRPr lang="en-GB"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a:latin typeface="Arial"/>
                          <a:ea typeface="Times New Roman"/>
                          <a:cs typeface="Times New Roman"/>
                        </a:rPr>
                        <a:t>130%</a:t>
                      </a:r>
                      <a:endParaRPr lang="en-GB" sz="12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000">
                          <a:latin typeface="Arial"/>
                          <a:ea typeface="Times New Roman"/>
                          <a:cs typeface="Times New Roman"/>
                        </a:rPr>
                        <a:t>1.20</a:t>
                      </a:r>
                      <a:endParaRPr lang="en-GB"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spcAft>
                          <a:spcPts val="0"/>
                        </a:spcAft>
                      </a:pPr>
                      <a:r>
                        <a:rPr lang="en-GB" sz="1000">
                          <a:latin typeface="Arial"/>
                          <a:ea typeface="Times New Roman"/>
                          <a:cs typeface="Times New Roman"/>
                        </a:rPr>
                        <a:t>...</a:t>
                      </a:r>
                      <a:endParaRPr lang="en-GB"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dirty="0">
                          <a:latin typeface="Arial"/>
                          <a:ea typeface="Times New Roman"/>
                          <a:cs typeface="Times New Roman"/>
                        </a:rPr>
                        <a:t>4.00</a:t>
                      </a:r>
                      <a:endParaRPr lang="en-GB" sz="12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29207">
                <a:tc>
                  <a:txBody>
                    <a:bodyPr/>
                    <a:lstStyle/>
                    <a:p>
                      <a:pPr algn="l">
                        <a:spcAft>
                          <a:spcPts val="0"/>
                        </a:spcAft>
                      </a:pPr>
                      <a:r>
                        <a:rPr lang="en-GB" sz="1200" dirty="0" smtClean="0">
                          <a:latin typeface="Times New Roman"/>
                          <a:ea typeface="Times New Roman"/>
                          <a:cs typeface="Times New Roman"/>
                        </a:rPr>
                        <a:t>High Volume Service </a:t>
                      </a:r>
                      <a:r>
                        <a:rPr lang="en-GB" sz="1200" dirty="0" smtClean="0">
                          <a:latin typeface="Times New Roman"/>
                          <a:ea typeface="Times New Roman"/>
                          <a:cs typeface="Times New Roman"/>
                          <a:sym typeface="Wingdings" pitchFamily="2" charset="2"/>
                        </a:rPr>
                        <a:t></a:t>
                      </a:r>
                      <a:endParaRPr lang="en-GB"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chemeClr val="accent4">
                        <a:lumMod val="25000"/>
                        <a:lumOff val="75000"/>
                      </a:schemeClr>
                    </a:solidFill>
                  </a:tcPr>
                </a:tc>
                <a:tc>
                  <a:txBody>
                    <a:bodyPr/>
                    <a:lstStyle/>
                    <a:p>
                      <a:pPr algn="l">
                        <a:spcAft>
                          <a:spcPts val="0"/>
                        </a:spcAft>
                      </a:pPr>
                      <a:r>
                        <a:rPr lang="en-GB" sz="1000" dirty="0">
                          <a:latin typeface="Arial"/>
                          <a:ea typeface="Times New Roman"/>
                          <a:cs typeface="Times New Roman"/>
                        </a:rPr>
                        <a:t>16APSK2/3</a:t>
                      </a:r>
                      <a:endParaRPr lang="en-GB" sz="1200" dirty="0">
                        <a:latin typeface="Times New Roman"/>
                        <a:ea typeface="Times New Roman"/>
                        <a:cs typeface="Times New Roman"/>
                      </a:endParaRPr>
                    </a:p>
                  </a:txBody>
                  <a:tcPr marL="68580" marR="68580" marT="0" marB="0" anchor="b">
                    <a:lnL w="12700" cap="flat" cmpd="sng" algn="ctr">
                      <a:noFill/>
                      <a:prstDash val="solid"/>
                      <a:round/>
                      <a:headEnd type="none" w="med" len="med"/>
                      <a:tailEnd type="none" w="med" len="med"/>
                    </a:lnL>
                    <a:lnR>
                      <a:noFill/>
                    </a:lnR>
                    <a:lnT>
                      <a:noFill/>
                    </a:lnT>
                    <a:lnB>
                      <a:noFill/>
                    </a:lnB>
                    <a:solidFill>
                      <a:schemeClr val="accent4">
                        <a:lumMod val="25000"/>
                        <a:lumOff val="75000"/>
                      </a:schemeClr>
                    </a:solidFill>
                  </a:tcPr>
                </a:tc>
                <a:tc>
                  <a:txBody>
                    <a:bodyPr/>
                    <a:lstStyle/>
                    <a:p>
                      <a:pPr algn="ctr">
                        <a:spcAft>
                          <a:spcPts val="0"/>
                        </a:spcAft>
                      </a:pPr>
                      <a:r>
                        <a:rPr lang="en-GB" sz="1000" dirty="0">
                          <a:latin typeface="Arial"/>
                          <a:ea typeface="Times New Roman"/>
                          <a:cs typeface="Times New Roman"/>
                        </a:rPr>
                        <a:t>30</a:t>
                      </a:r>
                      <a:endParaRPr lang="en-GB" sz="1200" dirty="0">
                        <a:latin typeface="Times New Roman"/>
                        <a:ea typeface="Times New Roman"/>
                        <a:cs typeface="Times New Roman"/>
                      </a:endParaRPr>
                    </a:p>
                  </a:txBody>
                  <a:tcPr marL="68580" marR="68580" marT="0" marB="0" anchor="b">
                    <a:lnL>
                      <a:noFill/>
                    </a:lnL>
                    <a:lnR>
                      <a:noFill/>
                    </a:lnR>
                    <a:lnT>
                      <a:noFill/>
                    </a:lnT>
                    <a:lnB>
                      <a:noFill/>
                    </a:lnB>
                    <a:solidFill>
                      <a:schemeClr val="accent4">
                        <a:lumMod val="25000"/>
                        <a:lumOff val="75000"/>
                      </a:schemeClr>
                    </a:solidFill>
                  </a:tcPr>
                </a:tc>
                <a:tc>
                  <a:txBody>
                    <a:bodyPr/>
                    <a:lstStyle/>
                    <a:p>
                      <a:pPr algn="ctr">
                        <a:spcAft>
                          <a:spcPts val="0"/>
                        </a:spcAft>
                      </a:pPr>
                      <a:r>
                        <a:rPr lang="en-GB" sz="1000" dirty="0">
                          <a:latin typeface="Arial"/>
                          <a:ea typeface="Times New Roman"/>
                          <a:cs typeface="Times New Roman"/>
                        </a:rPr>
                        <a:t>70.0</a:t>
                      </a:r>
                      <a:endParaRPr lang="en-GB" sz="1200" dirty="0">
                        <a:latin typeface="Times New Roman"/>
                        <a:ea typeface="Times New Roman"/>
                        <a:cs typeface="Times New Roman"/>
                      </a:endParaRPr>
                    </a:p>
                  </a:txBody>
                  <a:tcPr marL="68580" marR="68580" marT="0" marB="0" anchor="b">
                    <a:lnL>
                      <a:noFill/>
                    </a:lnL>
                    <a:lnR>
                      <a:noFill/>
                    </a:lnR>
                    <a:lnT>
                      <a:noFill/>
                    </a:lnT>
                    <a:lnB>
                      <a:noFill/>
                    </a:lnB>
                    <a:solidFill>
                      <a:schemeClr val="accent4">
                        <a:lumMod val="25000"/>
                        <a:lumOff val="75000"/>
                      </a:schemeClr>
                    </a:solidFill>
                  </a:tcPr>
                </a:tc>
                <a:tc>
                  <a:txBody>
                    <a:bodyPr/>
                    <a:lstStyle/>
                    <a:p>
                      <a:pPr algn="ctr">
                        <a:spcAft>
                          <a:spcPts val="0"/>
                        </a:spcAft>
                      </a:pPr>
                      <a:r>
                        <a:rPr lang="en-GB" sz="1000" dirty="0">
                          <a:latin typeface="Arial"/>
                          <a:ea typeface="Times New Roman"/>
                          <a:cs typeface="Times New Roman"/>
                        </a:rPr>
                        <a:t>126%</a:t>
                      </a:r>
                      <a:endParaRPr lang="en-GB" sz="12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chemeClr val="accent4">
                        <a:lumMod val="25000"/>
                        <a:lumOff val="75000"/>
                      </a:schemeClr>
                    </a:solidFill>
                  </a:tcPr>
                </a:tc>
                <a:tc>
                  <a:txBody>
                    <a:bodyPr/>
                    <a:lstStyle/>
                    <a:p>
                      <a:pPr algn="ctr">
                        <a:spcAft>
                          <a:spcPts val="0"/>
                        </a:spcAft>
                      </a:pPr>
                      <a:r>
                        <a:rPr lang="en-GB" sz="1000" dirty="0">
                          <a:latin typeface="Arial"/>
                          <a:ea typeface="Times New Roman"/>
                          <a:cs typeface="Times New Roman"/>
                        </a:rPr>
                        <a:t>1.20</a:t>
                      </a:r>
                      <a:endParaRPr lang="en-GB"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chemeClr val="accent4">
                        <a:lumMod val="25000"/>
                        <a:lumOff val="75000"/>
                      </a:schemeClr>
                    </a:solidFill>
                  </a:tcPr>
                </a:tc>
                <a:tc>
                  <a:txBody>
                    <a:bodyPr/>
                    <a:lstStyle/>
                    <a:p>
                      <a:pPr algn="l">
                        <a:spcAft>
                          <a:spcPts val="0"/>
                        </a:spcAft>
                      </a:pPr>
                      <a:r>
                        <a:rPr lang="en-GB" sz="1000" dirty="0">
                          <a:latin typeface="Arial"/>
                          <a:ea typeface="Times New Roman"/>
                          <a:cs typeface="Times New Roman"/>
                        </a:rPr>
                        <a:t>...</a:t>
                      </a:r>
                      <a:endParaRPr lang="en-GB" sz="1200" dirty="0">
                        <a:latin typeface="Times New Roman"/>
                        <a:ea typeface="Times New Roman"/>
                        <a:cs typeface="Times New Roman"/>
                      </a:endParaRPr>
                    </a:p>
                  </a:txBody>
                  <a:tcPr marL="68580" marR="68580" marT="0" marB="0" anchor="b">
                    <a:lnL>
                      <a:noFill/>
                    </a:lnL>
                    <a:lnR>
                      <a:noFill/>
                    </a:lnR>
                    <a:lnT>
                      <a:noFill/>
                    </a:lnT>
                    <a:lnB>
                      <a:noFill/>
                    </a:lnB>
                    <a:solidFill>
                      <a:schemeClr val="accent4">
                        <a:lumMod val="25000"/>
                        <a:lumOff val="75000"/>
                      </a:schemeClr>
                    </a:solidFill>
                  </a:tcPr>
                </a:tc>
                <a:tc>
                  <a:txBody>
                    <a:bodyPr/>
                    <a:lstStyle/>
                    <a:p>
                      <a:pPr algn="ctr">
                        <a:spcAft>
                          <a:spcPts val="0"/>
                        </a:spcAft>
                      </a:pPr>
                      <a:r>
                        <a:rPr lang="en-GB" sz="1000" dirty="0">
                          <a:latin typeface="Arial"/>
                          <a:ea typeface="Times New Roman"/>
                          <a:cs typeface="Times New Roman"/>
                        </a:rPr>
                        <a:t>4.00</a:t>
                      </a:r>
                      <a:endParaRPr lang="en-GB" sz="12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chemeClr val="accent4">
                        <a:lumMod val="25000"/>
                        <a:lumOff val="75000"/>
                      </a:schemeClr>
                    </a:solidFill>
                  </a:tcPr>
                </a:tc>
              </a:tr>
              <a:tr h="229207">
                <a:tc>
                  <a:txBody>
                    <a:bodyPr/>
                    <a:lstStyle/>
                    <a:p>
                      <a:pPr algn="l">
                        <a:spcAft>
                          <a:spcPts val="0"/>
                        </a:spcAft>
                      </a:pPr>
                      <a:endParaRPr lang="en-GB"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spcAft>
                          <a:spcPts val="0"/>
                        </a:spcAft>
                      </a:pPr>
                      <a:r>
                        <a:rPr lang="en-GB" sz="1000" dirty="0">
                          <a:latin typeface="Arial"/>
                          <a:ea typeface="Times New Roman"/>
                          <a:cs typeface="Times New Roman"/>
                        </a:rPr>
                        <a:t>16APSK3/4</a:t>
                      </a:r>
                      <a:endParaRPr lang="en-GB" sz="1200" dirty="0">
                        <a:latin typeface="Times New Roman"/>
                        <a:ea typeface="Times New Roman"/>
                        <a:cs typeface="Times New Roman"/>
                      </a:endParaRPr>
                    </a:p>
                  </a:txBody>
                  <a:tcPr marL="68580" marR="68580" marT="0" marB="0" anchor="b">
                    <a:lnL w="12700" cap="flat" cmpd="sng" algn="ctr">
                      <a:noFill/>
                      <a:prstDash val="solid"/>
                      <a:round/>
                      <a:headEnd type="none" w="med" len="med"/>
                      <a:tailEnd type="none" w="med" len="med"/>
                    </a:lnL>
                    <a:lnR>
                      <a:noFill/>
                    </a:lnR>
                    <a:lnT>
                      <a:noFill/>
                    </a:lnT>
                    <a:lnB>
                      <a:noFill/>
                    </a:lnB>
                  </a:tcPr>
                </a:tc>
                <a:tc>
                  <a:txBody>
                    <a:bodyPr/>
                    <a:lstStyle/>
                    <a:p>
                      <a:pPr algn="ctr">
                        <a:spcAft>
                          <a:spcPts val="0"/>
                        </a:spcAft>
                      </a:pPr>
                      <a:r>
                        <a:rPr lang="en-GB" sz="1000">
                          <a:latin typeface="Arial"/>
                          <a:ea typeface="Times New Roman"/>
                          <a:cs typeface="Times New Roman"/>
                        </a:rPr>
                        <a:t>30</a:t>
                      </a:r>
                      <a:endParaRPr lang="en-GB"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a:latin typeface="Arial"/>
                          <a:ea typeface="Times New Roman"/>
                          <a:cs typeface="Times New Roman"/>
                        </a:rPr>
                        <a:t>78.7</a:t>
                      </a:r>
                      <a:endParaRPr lang="en-GB"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a:latin typeface="Arial"/>
                          <a:ea typeface="Times New Roman"/>
                          <a:cs typeface="Times New Roman"/>
                        </a:rPr>
                        <a:t>154%</a:t>
                      </a:r>
                      <a:endParaRPr lang="en-GB" sz="12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000">
                          <a:latin typeface="Arial"/>
                          <a:ea typeface="Times New Roman"/>
                          <a:cs typeface="Times New Roman"/>
                        </a:rPr>
                        <a:t>1.50</a:t>
                      </a:r>
                      <a:endParaRPr lang="en-GB"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spcAft>
                          <a:spcPts val="0"/>
                        </a:spcAft>
                      </a:pPr>
                      <a:r>
                        <a:rPr lang="en-GB" sz="1000" dirty="0">
                          <a:latin typeface="Arial"/>
                          <a:ea typeface="Times New Roman"/>
                          <a:cs typeface="Times New Roman"/>
                        </a:rPr>
                        <a:t>...</a:t>
                      </a:r>
                      <a:endParaRPr lang="en-GB" sz="12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dirty="0">
                          <a:latin typeface="Arial"/>
                          <a:ea typeface="Times New Roman"/>
                          <a:cs typeface="Times New Roman"/>
                        </a:rPr>
                        <a:t>5.00</a:t>
                      </a:r>
                      <a:endParaRPr lang="en-GB" sz="12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29207">
                <a:tc>
                  <a:txBody>
                    <a:bodyPr/>
                    <a:lstStyle/>
                    <a:p>
                      <a:pPr algn="l">
                        <a:spcAft>
                          <a:spcPts val="0"/>
                        </a:spcAft>
                      </a:pPr>
                      <a:endParaRPr lang="en-GB"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spcAft>
                          <a:spcPts val="0"/>
                        </a:spcAft>
                      </a:pPr>
                      <a:r>
                        <a:rPr lang="en-GB" sz="1000">
                          <a:latin typeface="Arial"/>
                          <a:ea typeface="Times New Roman"/>
                          <a:cs typeface="Times New Roman"/>
                        </a:rPr>
                        <a:t>16APSK4/5</a:t>
                      </a:r>
                      <a:endParaRPr lang="en-GB" sz="1200">
                        <a:latin typeface="Times New Roman"/>
                        <a:ea typeface="Times New Roman"/>
                        <a:cs typeface="Times New Roman"/>
                      </a:endParaRPr>
                    </a:p>
                  </a:txBody>
                  <a:tcPr marL="68580" marR="68580" marT="0" marB="0" anchor="b">
                    <a:lnL w="12700" cap="flat" cmpd="sng" algn="ctr">
                      <a:noFill/>
                      <a:prstDash val="solid"/>
                      <a:round/>
                      <a:headEnd type="none" w="med" len="med"/>
                      <a:tailEnd type="none" w="med" len="med"/>
                    </a:lnL>
                    <a:lnR>
                      <a:noFill/>
                    </a:lnR>
                    <a:lnT>
                      <a:noFill/>
                    </a:lnT>
                    <a:lnB>
                      <a:noFill/>
                    </a:lnB>
                  </a:tcPr>
                </a:tc>
                <a:tc>
                  <a:txBody>
                    <a:bodyPr/>
                    <a:lstStyle/>
                    <a:p>
                      <a:pPr algn="ctr">
                        <a:spcAft>
                          <a:spcPts val="0"/>
                        </a:spcAft>
                      </a:pPr>
                      <a:r>
                        <a:rPr lang="en-GB" sz="1000">
                          <a:latin typeface="Arial"/>
                          <a:ea typeface="Times New Roman"/>
                          <a:cs typeface="Times New Roman"/>
                        </a:rPr>
                        <a:t>30</a:t>
                      </a:r>
                      <a:endParaRPr lang="en-GB"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a:latin typeface="Arial"/>
                          <a:ea typeface="Times New Roman"/>
                          <a:cs typeface="Times New Roman"/>
                        </a:rPr>
                        <a:t>84.1</a:t>
                      </a:r>
                      <a:endParaRPr lang="en-GB"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a:latin typeface="Arial"/>
                          <a:ea typeface="Times New Roman"/>
                          <a:cs typeface="Times New Roman"/>
                        </a:rPr>
                        <a:t>171%</a:t>
                      </a:r>
                      <a:endParaRPr lang="en-GB" sz="12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000">
                          <a:latin typeface="Arial"/>
                          <a:ea typeface="Times New Roman"/>
                          <a:cs typeface="Times New Roman"/>
                        </a:rPr>
                        <a:t>1.80</a:t>
                      </a:r>
                      <a:endParaRPr lang="en-GB"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spcAft>
                          <a:spcPts val="0"/>
                        </a:spcAft>
                      </a:pPr>
                      <a:r>
                        <a:rPr lang="en-GB" sz="1000">
                          <a:latin typeface="Arial"/>
                          <a:ea typeface="Times New Roman"/>
                          <a:cs typeface="Times New Roman"/>
                        </a:rPr>
                        <a:t>...</a:t>
                      </a:r>
                      <a:endParaRPr lang="en-GB"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0"/>
                        </a:spcAft>
                      </a:pPr>
                      <a:r>
                        <a:rPr lang="en-GB" sz="1000" dirty="0">
                          <a:latin typeface="Arial"/>
                          <a:ea typeface="Times New Roman"/>
                          <a:cs typeface="Times New Roman"/>
                        </a:rPr>
                        <a:t>6.00</a:t>
                      </a:r>
                      <a:endParaRPr lang="en-GB" sz="12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40667">
                <a:tc>
                  <a:txBody>
                    <a:bodyPr/>
                    <a:lstStyle/>
                    <a:p>
                      <a:pPr algn="l">
                        <a:spcAft>
                          <a:spcPts val="0"/>
                        </a:spcAft>
                      </a:pPr>
                      <a:endParaRPr lang="en-GB"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dirty="0">
                          <a:latin typeface="Arial"/>
                          <a:ea typeface="Times New Roman"/>
                          <a:cs typeface="Times New Roman"/>
                        </a:rPr>
                        <a:t>16APSK5/6</a:t>
                      </a:r>
                      <a:endParaRPr lang="en-GB" sz="1200" dirty="0">
                        <a:latin typeface="Times New Roman"/>
                        <a:ea typeface="Times New Roman"/>
                        <a:cs typeface="Times New Roman"/>
                      </a:endParaRPr>
                    </a:p>
                  </a:txBody>
                  <a:tcPr marL="68580" marR="68580" marT="0" marB="0" anchor="b">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latin typeface="Arial"/>
                          <a:ea typeface="Times New Roman"/>
                          <a:cs typeface="Times New Roman"/>
                        </a:rPr>
                        <a:t>30</a:t>
                      </a:r>
                      <a:endParaRPr lang="en-GB" sz="12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latin typeface="Arial"/>
                          <a:ea typeface="Times New Roman"/>
                          <a:cs typeface="Times New Roman"/>
                        </a:rPr>
                        <a:t>87.7</a:t>
                      </a:r>
                      <a:endParaRPr lang="en-GB" sz="12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latin typeface="Arial"/>
                          <a:ea typeface="Times New Roman"/>
                          <a:cs typeface="Times New Roman"/>
                        </a:rPr>
                        <a:t>183%</a:t>
                      </a:r>
                      <a:endParaRPr lang="en-GB" sz="12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latin typeface="Arial"/>
                          <a:ea typeface="Times New Roman"/>
                          <a:cs typeface="Times New Roman"/>
                        </a:rPr>
                        <a:t>2.00</a:t>
                      </a:r>
                      <a:endParaRPr lang="en-GB"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latin typeface="Arial"/>
                          <a:ea typeface="Times New Roman"/>
                          <a:cs typeface="Times New Roman"/>
                        </a:rPr>
                        <a:t>...</a:t>
                      </a:r>
                      <a:endParaRPr lang="en-GB" sz="12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latin typeface="Arial"/>
                          <a:ea typeface="Times New Roman"/>
                          <a:cs typeface="Times New Roman"/>
                        </a:rPr>
                        <a:t>6.67</a:t>
                      </a:r>
                      <a:endParaRPr lang="en-GB" sz="12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6"/>
          <p:cNvSpPr>
            <a:spLocks noGrp="1" noChangeArrowheads="1"/>
          </p:cNvSpPr>
          <p:nvPr>
            <p:ph type="title"/>
          </p:nvPr>
        </p:nvSpPr>
        <p:spPr/>
        <p:txBody>
          <a:bodyPr/>
          <a:lstStyle/>
          <a:p>
            <a:pPr eaLnBrk="1" hangingPunct="1"/>
            <a:r>
              <a:rPr lang="en-GB" dirty="0" smtClean="0">
                <a:latin typeface="Arial" charset="0"/>
                <a:cs typeface="Arial" charset="0"/>
              </a:rPr>
              <a:t>New </a:t>
            </a:r>
            <a:r>
              <a:rPr lang="en-GB" dirty="0" err="1" smtClean="0">
                <a:latin typeface="Arial" charset="0"/>
                <a:cs typeface="Arial" charset="0"/>
              </a:rPr>
              <a:t>EUMETCast</a:t>
            </a:r>
            <a:r>
              <a:rPr lang="en-GB" dirty="0" smtClean="0">
                <a:latin typeface="Arial" charset="0"/>
                <a:cs typeface="Arial" charset="0"/>
              </a:rPr>
              <a:t> Europe Communication Satellite</a:t>
            </a:r>
            <a:endParaRPr lang="en-US" dirty="0" smtClean="0">
              <a:latin typeface="Arial" charset="0"/>
              <a:cs typeface="Arial" charset="0"/>
            </a:endParaRPr>
          </a:p>
        </p:txBody>
      </p:sp>
      <p:sp>
        <p:nvSpPr>
          <p:cNvPr id="32771" name="Slide Number Placeholder 3"/>
          <p:cNvSpPr>
            <a:spLocks noGrp="1"/>
          </p:cNvSpPr>
          <p:nvPr>
            <p:ph type="sldNum" sz="quarter" idx="4294967295"/>
          </p:nvPr>
        </p:nvSpPr>
        <p:spPr bwMode="auto">
          <a:xfrm>
            <a:off x="0" y="6477000"/>
            <a:ext cx="711200" cy="266700"/>
          </a:xfrm>
          <a:prstGeom prst="rect">
            <a:avLst/>
          </a:prstGeom>
          <a:noFill/>
          <a:ln>
            <a:miter lim="800000"/>
            <a:headEnd/>
            <a:tailEnd/>
          </a:ln>
        </p:spPr>
        <p:txBody>
          <a:bodyPr/>
          <a:lstStyle/>
          <a:p>
            <a:r>
              <a:rPr lang="en-GB"/>
              <a:t>Slide: </a:t>
            </a:r>
            <a:fld id="{21007042-80AF-4158-9DE5-B144F8E85E1F}" type="slidenum">
              <a:rPr lang="en-GB"/>
              <a:pPr/>
              <a:t>7</a:t>
            </a:fld>
            <a:endParaRPr lang="en-GB"/>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8"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457200" indent="-457200" algn="just">
              <a:spcBef>
                <a:spcPct val="20000"/>
              </a:spcBef>
              <a:buFont typeface="Wingdings" pitchFamily="2" charset="2"/>
              <a:buChar char="§"/>
              <a:defRPr/>
            </a:pPr>
            <a:r>
              <a:rPr lang="en-GB" sz="2200" kern="0" dirty="0">
                <a:solidFill>
                  <a:srgbClr val="5E5E8E"/>
                </a:solidFill>
                <a:latin typeface="Arial" pitchFamily="34" charset="0"/>
                <a:cs typeface="Arial" pitchFamily="34" charset="0"/>
              </a:rPr>
              <a:t>Communication Satellite</a:t>
            </a:r>
          </a:p>
          <a:p>
            <a:pPr marL="457200" indent="-457200" algn="just">
              <a:spcBef>
                <a:spcPts val="0"/>
              </a:spcBef>
              <a:defRPr/>
            </a:pPr>
            <a:endParaRPr lang="en-GB" sz="2200" kern="0" dirty="0">
              <a:solidFill>
                <a:srgbClr val="5E5E8E"/>
              </a:solidFill>
              <a:latin typeface="Arial" pitchFamily="34" charset="0"/>
              <a:cs typeface="Arial" pitchFamily="34" charset="0"/>
            </a:endParaRPr>
          </a:p>
          <a:p>
            <a:pPr marL="914400" lvl="1" indent="-457200" algn="just">
              <a:spcBef>
                <a:spcPct val="20000"/>
              </a:spcBef>
              <a:buFontTx/>
              <a:buChar char="•"/>
              <a:defRPr/>
            </a:pPr>
            <a:r>
              <a:rPr lang="en-IE" sz="2200" kern="0" dirty="0">
                <a:solidFill>
                  <a:srgbClr val="5E5E8E"/>
                </a:solidFill>
                <a:latin typeface="Arial" pitchFamily="34" charset="0"/>
                <a:cs typeface="Arial" pitchFamily="34" charset="0"/>
              </a:rPr>
              <a:t>Not pre-</a:t>
            </a:r>
            <a:r>
              <a:rPr lang="en-IE" sz="2200" kern="0" dirty="0" err="1">
                <a:solidFill>
                  <a:srgbClr val="5E5E8E"/>
                </a:solidFill>
                <a:latin typeface="Arial" pitchFamily="34" charset="0"/>
                <a:cs typeface="Arial" pitchFamily="34" charset="0"/>
              </a:rPr>
              <a:t>emptible</a:t>
            </a:r>
            <a:r>
              <a:rPr lang="en-IE" sz="2200" kern="0" dirty="0">
                <a:solidFill>
                  <a:srgbClr val="5E5E8E"/>
                </a:solidFill>
                <a:latin typeface="Arial" pitchFamily="34" charset="0"/>
                <a:cs typeface="Arial" pitchFamily="34" charset="0"/>
              </a:rPr>
              <a:t> 36 MHz transponder C4 on EUTELSAT 10A (ex. W2A) at 10°E;</a:t>
            </a:r>
          </a:p>
          <a:p>
            <a:pPr marL="914400" lvl="1" indent="-457200" algn="just">
              <a:spcBef>
                <a:spcPct val="20000"/>
              </a:spcBef>
              <a:buFontTx/>
              <a:buChar char="•"/>
              <a:defRPr/>
            </a:pPr>
            <a:r>
              <a:rPr lang="en-IE" sz="2200" kern="0" dirty="0">
                <a:solidFill>
                  <a:srgbClr val="5E5E8E"/>
                </a:solidFill>
                <a:latin typeface="Arial" pitchFamily="34" charset="0"/>
                <a:cs typeface="Arial" pitchFamily="34" charset="0"/>
              </a:rPr>
              <a:t>The satellite was launched in 2009 and has an expected lifetime of more than 15 years;</a:t>
            </a:r>
          </a:p>
          <a:p>
            <a:pPr marL="914400" lvl="1" indent="-457200" algn="just">
              <a:spcBef>
                <a:spcPct val="20000"/>
              </a:spcBef>
              <a:buFontTx/>
              <a:buChar char="•"/>
              <a:defRPr/>
            </a:pPr>
            <a:r>
              <a:rPr lang="en-IE" sz="2200" kern="0" dirty="0">
                <a:solidFill>
                  <a:srgbClr val="5E5E8E"/>
                </a:solidFill>
                <a:latin typeface="Arial" pitchFamily="34" charset="0"/>
                <a:cs typeface="Arial" pitchFamily="34" charset="0"/>
              </a:rPr>
              <a:t>Backup transponder EUTELSAT 15A at 15°E</a:t>
            </a:r>
          </a:p>
          <a:p>
            <a:pPr marL="914400" lvl="1" indent="-457200" algn="just">
              <a:spcBef>
                <a:spcPct val="20000"/>
              </a:spcBef>
              <a:buFontTx/>
              <a:buChar char="•"/>
              <a:defRPr/>
            </a:pPr>
            <a:r>
              <a:rPr lang="en-IE" sz="2200" kern="0" dirty="0">
                <a:solidFill>
                  <a:srgbClr val="5E5E8E"/>
                </a:solidFill>
                <a:latin typeface="Arial" pitchFamily="34" charset="0"/>
                <a:cs typeface="Arial" pitchFamily="34" charset="0"/>
              </a:rPr>
              <a:t>Footprint see next slide</a:t>
            </a:r>
            <a:r>
              <a:rPr lang="en-IE" sz="2200" kern="0" dirty="0" smtClean="0">
                <a:solidFill>
                  <a:srgbClr val="5E5E8E"/>
                </a:solidFill>
                <a:latin typeface="Arial" pitchFamily="34" charset="0"/>
                <a:cs typeface="Arial" pitchFamily="34" charset="0"/>
              </a:rPr>
              <a:t>;</a:t>
            </a:r>
          </a:p>
          <a:p>
            <a:pPr marL="914400" lvl="1" indent="-457200" algn="just">
              <a:spcBef>
                <a:spcPct val="20000"/>
              </a:spcBef>
              <a:buFontTx/>
              <a:buChar char="•"/>
              <a:defRPr/>
            </a:pPr>
            <a:endParaRPr lang="en-GB" sz="2200" kern="0" dirty="0">
              <a:solidFill>
                <a:srgbClr val="5E5E8E"/>
              </a:solidFill>
              <a:latin typeface="Arial" pitchFamily="34" charset="0"/>
              <a:cs typeface="Arial" pitchFamily="34" charset="0"/>
            </a:endParaRPr>
          </a:p>
          <a:p>
            <a:pPr marL="457200" indent="-457200" algn="just">
              <a:spcBef>
                <a:spcPct val="20000"/>
              </a:spcBef>
              <a:buFontTx/>
              <a:buChar char="•"/>
              <a:defRPr/>
            </a:pPr>
            <a:endParaRPr lang="en-GB" sz="2200" kern="0" dirty="0">
              <a:solidFill>
                <a:srgbClr val="5E5E8E"/>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6"/>
          <p:cNvSpPr>
            <a:spLocks noGrp="1" noChangeArrowheads="1"/>
          </p:cNvSpPr>
          <p:nvPr>
            <p:ph type="title"/>
          </p:nvPr>
        </p:nvSpPr>
        <p:spPr/>
        <p:txBody>
          <a:bodyPr/>
          <a:lstStyle/>
          <a:p>
            <a:pPr eaLnBrk="1" hangingPunct="1"/>
            <a:r>
              <a:rPr lang="en-GB" dirty="0" smtClean="0">
                <a:latin typeface="Arial" charset="0"/>
                <a:cs typeface="Arial" charset="0"/>
              </a:rPr>
              <a:t>New </a:t>
            </a:r>
            <a:r>
              <a:rPr lang="en-GB" dirty="0" err="1" smtClean="0">
                <a:latin typeface="Arial" charset="0"/>
                <a:cs typeface="Arial" charset="0"/>
              </a:rPr>
              <a:t>EUMETCast</a:t>
            </a:r>
            <a:r>
              <a:rPr lang="en-GB" dirty="0" smtClean="0">
                <a:latin typeface="Arial" charset="0"/>
                <a:cs typeface="Arial" charset="0"/>
              </a:rPr>
              <a:t> Europe Footprint</a:t>
            </a:r>
            <a:endParaRPr lang="en-US" dirty="0" smtClean="0">
              <a:latin typeface="Arial" charset="0"/>
              <a:cs typeface="Arial" charset="0"/>
            </a:endParaRPr>
          </a:p>
        </p:txBody>
      </p:sp>
      <p:sp>
        <p:nvSpPr>
          <p:cNvPr id="33795" name="Slide Number Placeholder 3"/>
          <p:cNvSpPr>
            <a:spLocks noGrp="1"/>
          </p:cNvSpPr>
          <p:nvPr>
            <p:ph type="sldNum" sz="quarter" idx="4294967295"/>
          </p:nvPr>
        </p:nvSpPr>
        <p:spPr bwMode="auto">
          <a:xfrm>
            <a:off x="0" y="6477000"/>
            <a:ext cx="711200" cy="266700"/>
          </a:xfrm>
          <a:prstGeom prst="rect">
            <a:avLst/>
          </a:prstGeom>
          <a:noFill/>
          <a:ln>
            <a:miter lim="800000"/>
            <a:headEnd/>
            <a:tailEnd/>
          </a:ln>
        </p:spPr>
        <p:txBody>
          <a:bodyPr/>
          <a:lstStyle/>
          <a:p>
            <a:r>
              <a:rPr lang="en-GB"/>
              <a:t>Slide: </a:t>
            </a:r>
            <a:fld id="{AF9D2ED2-330A-4713-8D7B-F6CD15DDCC44}" type="slidenum">
              <a:rPr lang="en-GB"/>
              <a:pPr/>
              <a:t>8</a:t>
            </a:fld>
            <a:endParaRPr lang="en-GB"/>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pic>
        <p:nvPicPr>
          <p:cNvPr id="33798" name="Picture 6" descr="C:\Users\SmithG\Pictures\IMG_EUTELSAT_10A_KU_BAND_COVER.jpg"/>
          <p:cNvPicPr>
            <a:picLocks noChangeAspect="1" noChangeArrowheads="1"/>
          </p:cNvPicPr>
          <p:nvPr/>
        </p:nvPicPr>
        <p:blipFill>
          <a:blip r:embed="rId2" cstate="print"/>
          <a:srcRect/>
          <a:stretch>
            <a:fillRect/>
          </a:stretch>
        </p:blipFill>
        <p:spPr bwMode="auto">
          <a:xfrm>
            <a:off x="1838325" y="2276475"/>
            <a:ext cx="6134100" cy="3733800"/>
          </a:xfrm>
          <a:prstGeom prst="rect">
            <a:avLst/>
          </a:prstGeom>
          <a:noFill/>
          <a:ln w="9525">
            <a:noFill/>
            <a:miter lim="800000"/>
            <a:headEnd/>
            <a:tailEnd/>
          </a:ln>
        </p:spPr>
      </p:pic>
      <p:sp>
        <p:nvSpPr>
          <p:cNvPr id="8"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457200" indent="-457200" algn="just">
              <a:spcBef>
                <a:spcPct val="20000"/>
              </a:spcBef>
              <a:defRPr/>
            </a:pPr>
            <a:r>
              <a:rPr lang="en-GB" sz="2200" kern="0" dirty="0">
                <a:solidFill>
                  <a:srgbClr val="5E5E8E"/>
                </a:solidFill>
                <a:latin typeface="Century Gothic" pitchFamily="34" charset="0"/>
              </a:rPr>
              <a:t>EUTELSAT 10A (10 deg East)</a:t>
            </a:r>
          </a:p>
          <a:p>
            <a:pPr marL="457200" indent="-457200" algn="just">
              <a:spcBef>
                <a:spcPct val="20000"/>
              </a:spcBef>
              <a:buFontTx/>
              <a:buChar char="•"/>
              <a:defRPr/>
            </a:pPr>
            <a:endParaRPr lang="en-GB" sz="2200" kern="0" dirty="0">
              <a:solidFill>
                <a:srgbClr val="5E5E8E"/>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6"/>
          <p:cNvSpPr>
            <a:spLocks noGrp="1" noChangeArrowheads="1"/>
          </p:cNvSpPr>
          <p:nvPr>
            <p:ph type="title"/>
          </p:nvPr>
        </p:nvSpPr>
        <p:spPr/>
        <p:txBody>
          <a:bodyPr/>
          <a:lstStyle/>
          <a:p>
            <a:pPr eaLnBrk="1" hangingPunct="1"/>
            <a:r>
              <a:rPr lang="en-GB" dirty="0" smtClean="0">
                <a:latin typeface="Arial" charset="0"/>
                <a:cs typeface="Arial" charset="0"/>
              </a:rPr>
              <a:t>New </a:t>
            </a:r>
            <a:r>
              <a:rPr lang="en-GB" dirty="0" err="1" smtClean="0">
                <a:latin typeface="Arial" charset="0"/>
                <a:cs typeface="Arial" charset="0"/>
              </a:rPr>
              <a:t>EUMETCast</a:t>
            </a:r>
            <a:r>
              <a:rPr lang="en-GB" dirty="0" smtClean="0">
                <a:latin typeface="Arial" charset="0"/>
                <a:cs typeface="Arial" charset="0"/>
              </a:rPr>
              <a:t> Europe Transponder</a:t>
            </a:r>
            <a:endParaRPr lang="en-US" dirty="0" smtClean="0">
              <a:latin typeface="Arial" charset="0"/>
              <a:cs typeface="Arial" charset="0"/>
            </a:endParaRPr>
          </a:p>
        </p:txBody>
      </p:sp>
      <p:sp>
        <p:nvSpPr>
          <p:cNvPr id="32771" name="Slide Number Placeholder 3"/>
          <p:cNvSpPr>
            <a:spLocks noGrp="1"/>
          </p:cNvSpPr>
          <p:nvPr>
            <p:ph type="sldNum" sz="quarter" idx="4294967295"/>
          </p:nvPr>
        </p:nvSpPr>
        <p:spPr bwMode="auto">
          <a:xfrm>
            <a:off x="0" y="6477000"/>
            <a:ext cx="711200" cy="266700"/>
          </a:xfrm>
          <a:prstGeom prst="rect">
            <a:avLst/>
          </a:prstGeom>
          <a:noFill/>
          <a:ln>
            <a:miter lim="800000"/>
            <a:headEnd/>
            <a:tailEnd/>
          </a:ln>
        </p:spPr>
        <p:txBody>
          <a:bodyPr/>
          <a:lstStyle/>
          <a:p>
            <a:r>
              <a:rPr lang="en-GB"/>
              <a:t>Slide: </a:t>
            </a:r>
            <a:fld id="{21007042-80AF-4158-9DE5-B144F8E85E1F}" type="slidenum">
              <a:rPr lang="en-GB"/>
              <a:pPr/>
              <a:t>9</a:t>
            </a:fld>
            <a:endParaRPr lang="en-GB"/>
          </a:p>
        </p:txBody>
      </p:sp>
      <p:sp>
        <p:nvSpPr>
          <p:cNvPr id="6" name="Footer Placeholder 4"/>
          <p:cNvSpPr txBox="1">
            <a:spLocks/>
          </p:cNvSpPr>
          <p:nvPr/>
        </p:nvSpPr>
        <p:spPr bwMode="auto">
          <a:xfrm>
            <a:off x="279400" y="6311900"/>
            <a:ext cx="6616700" cy="409575"/>
          </a:xfrm>
          <a:prstGeom prst="rect">
            <a:avLst/>
          </a:prstGeom>
          <a:noFill/>
          <a:ln w="9525">
            <a:noFill/>
            <a:miter lim="800000"/>
            <a:headEnd/>
            <a:tailEnd/>
          </a:ln>
          <a:effectLst/>
        </p:spPr>
        <p:txBody>
          <a:bodyPr/>
          <a:lstStyle/>
          <a:p>
            <a:pPr>
              <a:defRPr/>
            </a:pPr>
            <a:endParaRPr lang="en-GB" b="0" dirty="0">
              <a:solidFill>
                <a:schemeClr val="tx1">
                  <a:lumMod val="50000"/>
                </a:schemeClr>
              </a:solidFill>
            </a:endParaRPr>
          </a:p>
        </p:txBody>
      </p:sp>
      <p:sp>
        <p:nvSpPr>
          <p:cNvPr id="5" name="Rectangle 3"/>
          <p:cNvSpPr txBox="1">
            <a:spLocks noChangeArrowheads="1"/>
          </p:cNvSpPr>
          <p:nvPr/>
        </p:nvSpPr>
        <p:spPr bwMode="auto">
          <a:xfrm>
            <a:off x="320675" y="1666875"/>
            <a:ext cx="8991600" cy="4478338"/>
          </a:xfrm>
          <a:prstGeom prst="rect">
            <a:avLst/>
          </a:prstGeom>
          <a:noFill/>
          <a:ln w="9525">
            <a:noFill/>
            <a:miter lim="800000"/>
            <a:headEnd/>
            <a:tailEnd/>
          </a:ln>
        </p:spPr>
        <p:txBody>
          <a:bodyPr/>
          <a:lstStyle/>
          <a:p>
            <a:pPr marL="457200" indent="-457200" algn="just">
              <a:spcBef>
                <a:spcPct val="20000"/>
              </a:spcBef>
              <a:buFontTx/>
              <a:buChar char="•"/>
              <a:defRPr/>
            </a:pPr>
            <a:endParaRPr lang="en-GB" sz="2200" kern="0" dirty="0">
              <a:solidFill>
                <a:srgbClr val="5E5E8E"/>
              </a:solidFill>
              <a:latin typeface="Century Gothic" pitchFamily="34" charset="0"/>
            </a:endParaRPr>
          </a:p>
        </p:txBody>
      </p:sp>
      <p:sp>
        <p:nvSpPr>
          <p:cNvPr id="8" name="Rectangle 3"/>
          <p:cNvSpPr txBox="1">
            <a:spLocks noChangeArrowheads="1"/>
          </p:cNvSpPr>
          <p:nvPr/>
        </p:nvSpPr>
        <p:spPr bwMode="auto">
          <a:xfrm>
            <a:off x="452438" y="1268413"/>
            <a:ext cx="8991600" cy="4478337"/>
          </a:xfrm>
          <a:prstGeom prst="rect">
            <a:avLst/>
          </a:prstGeom>
          <a:noFill/>
          <a:ln w="9525">
            <a:noFill/>
            <a:miter lim="800000"/>
            <a:headEnd/>
            <a:tailEnd/>
          </a:ln>
        </p:spPr>
        <p:txBody>
          <a:bodyPr/>
          <a:lstStyle/>
          <a:p>
            <a:pPr marL="457200" indent="-457200" algn="just">
              <a:spcBef>
                <a:spcPct val="20000"/>
              </a:spcBef>
              <a:buFontTx/>
              <a:buChar char="•"/>
              <a:defRPr/>
            </a:pPr>
            <a:r>
              <a:rPr lang="en-IE" sz="2200" kern="0" dirty="0" smtClean="0">
                <a:solidFill>
                  <a:srgbClr val="5E5E8E"/>
                </a:solidFill>
                <a:latin typeface="Arial" pitchFamily="34" charset="0"/>
                <a:cs typeface="Arial" pitchFamily="34" charset="0"/>
              </a:rPr>
              <a:t>Two transmission plans will be tested during Verification &amp; Validation: </a:t>
            </a:r>
          </a:p>
          <a:p>
            <a:pPr marL="914400" lvl="1" indent="-457200" algn="just">
              <a:spcBef>
                <a:spcPct val="20000"/>
              </a:spcBef>
              <a:buFontTx/>
              <a:buChar char="•"/>
              <a:defRPr/>
            </a:pPr>
            <a:r>
              <a:rPr lang="en-IE" sz="2200" kern="0" dirty="0" smtClean="0">
                <a:solidFill>
                  <a:srgbClr val="5E5E8E"/>
                </a:solidFill>
                <a:latin typeface="Arial" pitchFamily="34" charset="0"/>
                <a:cs typeface="Arial" pitchFamily="34" charset="0"/>
              </a:rPr>
              <a:t>30 </a:t>
            </a:r>
            <a:r>
              <a:rPr lang="en-IE" sz="2200" kern="0" dirty="0" err="1" smtClean="0">
                <a:solidFill>
                  <a:srgbClr val="5E5E8E"/>
                </a:solidFill>
                <a:latin typeface="Arial" pitchFamily="34" charset="0"/>
                <a:cs typeface="Arial" pitchFamily="34" charset="0"/>
              </a:rPr>
              <a:t>MSymbol</a:t>
            </a:r>
            <a:r>
              <a:rPr lang="en-IE" sz="2200" kern="0" dirty="0" smtClean="0">
                <a:solidFill>
                  <a:srgbClr val="5E5E8E"/>
                </a:solidFill>
                <a:latin typeface="Arial" pitchFamily="34" charset="0"/>
                <a:cs typeface="Arial" pitchFamily="34" charset="0"/>
              </a:rPr>
              <a:t>/s, roll-off 20%, “standard” setting;</a:t>
            </a:r>
          </a:p>
          <a:p>
            <a:pPr marL="914400" lvl="1" indent="-457200" algn="just">
              <a:spcBef>
                <a:spcPct val="20000"/>
              </a:spcBef>
              <a:buFontTx/>
              <a:buChar char="•"/>
              <a:defRPr/>
            </a:pPr>
            <a:r>
              <a:rPr lang="en-IE" sz="2200" kern="0" dirty="0" smtClean="0">
                <a:solidFill>
                  <a:srgbClr val="5E5E8E"/>
                </a:solidFill>
                <a:latin typeface="Arial" pitchFamily="34" charset="0"/>
                <a:cs typeface="Arial" pitchFamily="34" charset="0"/>
              </a:rPr>
              <a:t>33 </a:t>
            </a:r>
            <a:r>
              <a:rPr lang="en-IE" sz="2200" kern="0" dirty="0" err="1" smtClean="0">
                <a:solidFill>
                  <a:srgbClr val="5E5E8E"/>
                </a:solidFill>
                <a:latin typeface="Arial" pitchFamily="34" charset="0"/>
                <a:cs typeface="Arial" pitchFamily="34" charset="0"/>
              </a:rPr>
              <a:t>MSymbol</a:t>
            </a:r>
            <a:r>
              <a:rPr lang="en-IE" sz="2200" kern="0" dirty="0" smtClean="0">
                <a:solidFill>
                  <a:srgbClr val="5E5E8E"/>
                </a:solidFill>
                <a:latin typeface="Arial" pitchFamily="34" charset="0"/>
                <a:cs typeface="Arial" pitchFamily="34" charset="0"/>
              </a:rPr>
              <a:t>/s, roll-off 5%, allows 10% higher data rates.</a:t>
            </a:r>
          </a:p>
          <a:p>
            <a:pPr marL="914400" lvl="1" indent="-457200" algn="just">
              <a:spcBef>
                <a:spcPct val="20000"/>
              </a:spcBef>
              <a:buFontTx/>
              <a:buChar char="•"/>
              <a:defRPr/>
            </a:pPr>
            <a:endParaRPr lang="en-IE" sz="2200" kern="0" dirty="0" smtClean="0">
              <a:solidFill>
                <a:srgbClr val="5E5E8E"/>
              </a:solidFill>
              <a:latin typeface="Arial" pitchFamily="34" charset="0"/>
              <a:cs typeface="Arial" pitchFamily="34" charset="0"/>
            </a:endParaRPr>
          </a:p>
          <a:p>
            <a:pPr marL="457200" indent="-457200" algn="just">
              <a:spcBef>
                <a:spcPct val="20000"/>
              </a:spcBef>
              <a:buFontTx/>
              <a:buChar char="•"/>
              <a:defRPr/>
            </a:pPr>
            <a:r>
              <a:rPr lang="en-IE" sz="2200" kern="0" dirty="0" smtClean="0">
                <a:solidFill>
                  <a:srgbClr val="5E5E8E"/>
                </a:solidFill>
                <a:latin typeface="Arial" pitchFamily="34" charset="0"/>
                <a:cs typeface="Arial" pitchFamily="34" charset="0"/>
              </a:rPr>
              <a:t>An earlier start of a test downlink in June is planned to:</a:t>
            </a:r>
          </a:p>
          <a:p>
            <a:pPr marL="1371600" lvl="2" indent="-457200" algn="just">
              <a:spcBef>
                <a:spcPct val="20000"/>
              </a:spcBef>
              <a:buFontTx/>
              <a:buChar char="•"/>
              <a:defRPr/>
            </a:pPr>
            <a:r>
              <a:rPr lang="en-IE" sz="2200" kern="0" dirty="0" smtClean="0">
                <a:solidFill>
                  <a:srgbClr val="5E5E8E"/>
                </a:solidFill>
                <a:latin typeface="Arial" pitchFamily="34" charset="0"/>
                <a:cs typeface="Arial" pitchFamily="34" charset="0"/>
              </a:rPr>
              <a:t>Allow station manufacturers to develop and test compatible devices;</a:t>
            </a:r>
          </a:p>
          <a:p>
            <a:pPr marL="1371600" lvl="2" indent="-457200" algn="just">
              <a:spcBef>
                <a:spcPct val="20000"/>
              </a:spcBef>
              <a:buFontTx/>
              <a:buChar char="•"/>
              <a:defRPr/>
            </a:pPr>
            <a:r>
              <a:rPr lang="en-IE" sz="2200" kern="0" dirty="0" smtClean="0">
                <a:solidFill>
                  <a:srgbClr val="5E5E8E"/>
                </a:solidFill>
                <a:latin typeface="Arial" pitchFamily="34" charset="0"/>
                <a:cs typeface="Arial" pitchFamily="34" charset="0"/>
              </a:rPr>
              <a:t>Allow users to make preliminary tests and assess their reception equipment.</a:t>
            </a:r>
          </a:p>
          <a:p>
            <a:pPr marL="914400" lvl="1" indent="-457200" algn="just">
              <a:spcBef>
                <a:spcPct val="20000"/>
              </a:spcBef>
              <a:buFontTx/>
              <a:buChar char="•"/>
              <a:defRPr/>
            </a:pPr>
            <a:endParaRPr lang="en-GB" sz="2200" kern="0" dirty="0">
              <a:solidFill>
                <a:srgbClr val="5E5E8E"/>
              </a:solidFill>
              <a:latin typeface="Arial" pitchFamily="34" charset="0"/>
              <a:cs typeface="Arial" pitchFamily="34" charset="0"/>
            </a:endParaRPr>
          </a:p>
          <a:p>
            <a:pPr marL="457200" indent="-457200" algn="just">
              <a:spcBef>
                <a:spcPct val="20000"/>
              </a:spcBef>
              <a:buFontTx/>
              <a:buChar char="•"/>
              <a:defRPr/>
            </a:pPr>
            <a:endParaRPr lang="en-GB" sz="2200" kern="0" dirty="0">
              <a:solidFill>
                <a:srgbClr val="5E5E8E"/>
              </a:solidFill>
              <a:latin typeface="Century Gothic"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graph_Landscape_Template[1]">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22901</TotalTime>
  <Words>2194</Words>
  <Application>Microsoft Office PowerPoint</Application>
  <PresentationFormat>A4 Paper (210x297 mm)</PresentationFormat>
  <Paragraphs>465</Paragraphs>
  <Slides>34</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Viewgraph_Landscape_Template[1]</vt:lpstr>
      <vt:lpstr>Clip</vt:lpstr>
      <vt:lpstr>Visio</vt:lpstr>
      <vt:lpstr>EUMETCast Europe  DVB-S2 Migration</vt:lpstr>
      <vt:lpstr>EUMETCast System Overview</vt:lpstr>
      <vt:lpstr>Data Rate Evolution in the Past</vt:lpstr>
      <vt:lpstr>Future Evolution of Data Rates</vt:lpstr>
      <vt:lpstr>Why Changing to DVB-S2</vt:lpstr>
      <vt:lpstr>Why Changing to DVB-S2</vt:lpstr>
      <vt:lpstr>New EUMETCast Europe Communication Satellite</vt:lpstr>
      <vt:lpstr>New EUMETCast Europe Footprint</vt:lpstr>
      <vt:lpstr>New EUMETCast Europe Transponder</vt:lpstr>
      <vt:lpstr>New EUMETCast Europe Transponder</vt:lpstr>
      <vt:lpstr>Basic Service and High Volume Service Concept</vt:lpstr>
      <vt:lpstr>Basic Service</vt:lpstr>
      <vt:lpstr>High Volume Service</vt:lpstr>
      <vt:lpstr>Antenna size plots</vt:lpstr>
      <vt:lpstr>DVB-S2 VCM</vt:lpstr>
      <vt:lpstr>DVB-S2 VCM - continued</vt:lpstr>
      <vt:lpstr>Reception Devices Generic Requirements</vt:lpstr>
      <vt:lpstr>EUMETCast Europe compatible devices</vt:lpstr>
      <vt:lpstr>Recommended Reception Devices</vt:lpstr>
      <vt:lpstr>EUMETCast Software </vt:lpstr>
      <vt:lpstr>Status of DVB-S2 migration on the WEB</vt:lpstr>
      <vt:lpstr>New Service V&amp;V and Pilot Users</vt:lpstr>
      <vt:lpstr>Migration: the user side – when to upgrade</vt:lpstr>
      <vt:lpstr>Migration: the user side – upgrading receiver</vt:lpstr>
      <vt:lpstr> Migration: the user side - Preparing the frontend </vt:lpstr>
      <vt:lpstr>Migration: the user side - testing reception</vt:lpstr>
      <vt:lpstr>Migration: the user side – making the switch</vt:lpstr>
      <vt:lpstr>High Volume service and multi transponder</vt:lpstr>
      <vt:lpstr>High Volume service and multi transponder</vt:lpstr>
      <vt:lpstr>Timeline</vt:lpstr>
      <vt:lpstr>June – July 2014: test and validation</vt:lpstr>
      <vt:lpstr>October 2014: migration of C-band turnaround</vt:lpstr>
      <vt:lpstr>1 January 2015: end of Ku band DVB-S</vt:lpstr>
      <vt:lpstr>Slide 34</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Klaus-Peter Renner</cp:lastModifiedBy>
  <cp:revision>870</cp:revision>
  <cp:lastPrinted>2006-03-06T14:11:17Z</cp:lastPrinted>
  <dcterms:created xsi:type="dcterms:W3CDTF">1997-07-23T08:21:02Z</dcterms:created>
  <dcterms:modified xsi:type="dcterms:W3CDTF">2014-04-25T11:35:05Z</dcterms:modified>
</cp:coreProperties>
</file>