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93" r:id="rId4"/>
    <p:sldId id="289" r:id="rId5"/>
    <p:sldId id="278" r:id="rId6"/>
    <p:sldId id="258" r:id="rId7"/>
    <p:sldId id="259" r:id="rId8"/>
    <p:sldId id="260" r:id="rId9"/>
    <p:sldId id="290" r:id="rId10"/>
    <p:sldId id="294" r:id="rId11"/>
    <p:sldId id="283" r:id="rId12"/>
    <p:sldId id="267" r:id="rId13"/>
    <p:sldId id="272" r:id="rId14"/>
    <p:sldId id="273" r:id="rId15"/>
    <p:sldId id="268" r:id="rId16"/>
    <p:sldId id="274" r:id="rId17"/>
    <p:sldId id="275" r:id="rId18"/>
    <p:sldId id="269" r:id="rId19"/>
    <p:sldId id="270" r:id="rId20"/>
    <p:sldId id="276" r:id="rId21"/>
    <p:sldId id="277" r:id="rId22"/>
    <p:sldId id="271" r:id="rId23"/>
    <p:sldId id="288" r:id="rId24"/>
    <p:sldId id="291" r:id="rId25"/>
    <p:sldId id="279" r:id="rId26"/>
    <p:sldId id="280" r:id="rId27"/>
    <p:sldId id="281" r:id="rId28"/>
    <p:sldId id="282" r:id="rId29"/>
    <p:sldId id="285" r:id="rId30"/>
    <p:sldId id="284" r:id="rId31"/>
    <p:sldId id="286" r:id="rId32"/>
    <p:sldId id="287" r:id="rId33"/>
    <p:sldId id="292" r:id="rId34"/>
    <p:sldId id="29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2" d="100"/>
          <a:sy n="32" d="100"/>
        </p:scale>
        <p:origin x="-2466" y="-8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-304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10D69-15E1-4880-A091-65D62BAA0301}" type="datetimeFigureOut">
              <a:rPr lang="en-GB" smtClean="0"/>
              <a:t>26/04/2014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5B1A9-EF9E-4D64-A9EC-416D79A5D2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662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18E21-753C-41FA-9ED7-B970F1F6D4A8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17BBC2-F20F-4E47-B32F-CEE787AA2758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17BBC2-F20F-4E47-B32F-CEE787AA2758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D6DBA7-1B98-4C94-B8CA-8FB9B107E31E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34B-101D-425D-B56F-5D0D4EF558D3}" type="datetimeFigureOut">
              <a:rPr lang="en-GB" smtClean="0"/>
              <a:t>26/04/2014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3252-2C8A-4DDA-A965-44CFEB234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19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34B-101D-425D-B56F-5D0D4EF558D3}" type="datetimeFigureOut">
              <a:rPr lang="en-GB" smtClean="0"/>
              <a:t>26/04/2014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3252-2C8A-4DDA-A965-44CFEB234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087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34B-101D-425D-B56F-5D0D4EF558D3}" type="datetimeFigureOut">
              <a:rPr lang="en-GB" smtClean="0"/>
              <a:t>26/04/2014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3252-2C8A-4DDA-A965-44CFEB234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242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Rectangle 12"/>
          <p:cNvSpPr>
            <a:spLocks noChangeArrowheads="1"/>
          </p:cNvSpPr>
          <p:nvPr userDrawn="1"/>
        </p:nvSpPr>
        <p:spPr bwMode="auto">
          <a:xfrm>
            <a:off x="0" y="0"/>
            <a:ext cx="914400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72008"/>
            <a:ext cx="4392488" cy="836712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  <a:latin typeface="Trebuchet MS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3" name="Picture 8" descr="biglogo150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6381986"/>
            <a:ext cx="1130531" cy="476014"/>
          </a:xfrm>
          <a:prstGeom prst="rect">
            <a:avLst/>
          </a:prstGeom>
          <a:noFill/>
        </p:spPr>
      </p:pic>
      <p:pic>
        <p:nvPicPr>
          <p:cNvPr id="10" name="Picture 8" descr="biglogo150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000066"/>
              </a:clrFrom>
              <a:clrTo>
                <a:srgbClr val="00006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144" y="260648"/>
            <a:ext cx="2133600" cy="504825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 userDrawn="1"/>
        </p:nvCxnSpPr>
        <p:spPr>
          <a:xfrm>
            <a:off x="0" y="1052736"/>
            <a:ext cx="9144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738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811D-2165-4C2B-A3C3-47C41BA3F47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26/04/2014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EB7386-38EE-46FE-9237-32BCFF5E3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8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Rectangle 12"/>
          <p:cNvSpPr>
            <a:spLocks noChangeArrowheads="1"/>
          </p:cNvSpPr>
          <p:nvPr userDrawn="1"/>
        </p:nvSpPr>
        <p:spPr bwMode="auto">
          <a:xfrm>
            <a:off x="0" y="0"/>
            <a:ext cx="914400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72008"/>
            <a:ext cx="4392488" cy="836712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  <a:latin typeface="Trebuchet MS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3" name="Picture 8" descr="biglogo150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6381986"/>
            <a:ext cx="1130531" cy="476014"/>
          </a:xfrm>
          <a:prstGeom prst="rect">
            <a:avLst/>
          </a:prstGeom>
          <a:noFill/>
        </p:spPr>
      </p:pic>
      <p:pic>
        <p:nvPicPr>
          <p:cNvPr id="10" name="Picture 8" descr="biglogo150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000066"/>
              </a:clrFrom>
              <a:clrTo>
                <a:srgbClr val="00006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144" y="260648"/>
            <a:ext cx="2133600" cy="504825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 userDrawn="1"/>
        </p:nvCxnSpPr>
        <p:spPr>
          <a:xfrm>
            <a:off x="0" y="1052736"/>
            <a:ext cx="9144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157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34B-101D-425D-B56F-5D0D4EF558D3}" type="datetimeFigureOut">
              <a:rPr lang="en-GB" smtClean="0"/>
              <a:t>26/04/2014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3252-2C8A-4DDA-A965-44CFEB234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0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34B-101D-425D-B56F-5D0D4EF558D3}" type="datetimeFigureOut">
              <a:rPr lang="en-GB" smtClean="0"/>
              <a:t>26/04/2014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3252-2C8A-4DDA-A965-44CFEB234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445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34B-101D-425D-B56F-5D0D4EF558D3}" type="datetimeFigureOut">
              <a:rPr lang="en-GB" smtClean="0"/>
              <a:t>26/04/2014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3252-2C8A-4DDA-A965-44CFEB234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512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34B-101D-425D-B56F-5D0D4EF558D3}" type="datetimeFigureOut">
              <a:rPr lang="en-GB" smtClean="0"/>
              <a:t>26/04/2014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3252-2C8A-4DDA-A965-44CFEB234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528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34B-101D-425D-B56F-5D0D4EF558D3}" type="datetimeFigureOut">
              <a:rPr lang="en-GB" smtClean="0"/>
              <a:t>26/04/2014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3252-2C8A-4DDA-A965-44CFEB234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689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34B-101D-425D-B56F-5D0D4EF558D3}" type="datetimeFigureOut">
              <a:rPr lang="en-GB" smtClean="0"/>
              <a:t>26/04/2014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3252-2C8A-4DDA-A965-44CFEB234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689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34B-101D-425D-B56F-5D0D4EF558D3}" type="datetimeFigureOut">
              <a:rPr lang="en-GB" smtClean="0"/>
              <a:t>26/04/2014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3252-2C8A-4DDA-A965-44CFEB234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5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34B-101D-425D-B56F-5D0D4EF558D3}" type="datetimeFigureOut">
              <a:rPr lang="en-GB" smtClean="0"/>
              <a:t>26/04/2014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3252-2C8A-4DDA-A965-44CFEB234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31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234B-101D-425D-B56F-5D0D4EF558D3}" type="datetimeFigureOut">
              <a:rPr lang="en-GB" smtClean="0"/>
              <a:t>26/04/2014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43252-2C8A-4DDA-A965-44CFEB234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301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3234B-101D-425D-B56F-5D0D4EF558D3}" type="datetimeFigureOut">
              <a:rPr lang="en-GB" smtClean="0"/>
              <a:t>26/04/2014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43252-2C8A-4DDA-A965-44CFEB234EFC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52736"/>
            <a:ext cx="9144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2"/>
          <p:cNvSpPr>
            <a:spLocks noChangeArrowheads="1"/>
          </p:cNvSpPr>
          <p:nvPr userDrawn="1"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" name="Picture 8" descr="biglogo150"/>
          <p:cNvPicPr>
            <a:picLocks noChangeAspect="1" noChangeArrowheads="1"/>
          </p:cNvPicPr>
          <p:nvPr userDrawn="1"/>
        </p:nvPicPr>
        <p:blipFill>
          <a:blip r:embed="rId13" cstate="print"/>
          <a:stretch>
            <a:fillRect/>
          </a:stretch>
        </p:blipFill>
        <p:spPr bwMode="auto">
          <a:xfrm>
            <a:off x="0" y="6381986"/>
            <a:ext cx="1130531" cy="476014"/>
          </a:xfrm>
          <a:prstGeom prst="rect">
            <a:avLst/>
          </a:prstGeom>
          <a:noFill/>
        </p:spPr>
      </p:pic>
      <p:pic>
        <p:nvPicPr>
          <p:cNvPr id="11" name="Picture 8" descr="biglogo150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000066"/>
              </a:clrFrom>
              <a:clrTo>
                <a:srgbClr val="00006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144" y="260648"/>
            <a:ext cx="2133600" cy="504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099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E66D6-57A0-431E-B309-B0B4D1CE7D7F}" type="datetime4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 April 2014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NCEO Land Breakout Session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A01A0-2966-4605-B15D-AFE5EB1682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2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3" r:id="rId2"/>
    <p:sldLayoutId id="2147483674" r:id="rId3"/>
    <p:sldLayoutId id="2147483676" r:id="rId4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.uk/imgres?imgurl=http://yorkcountyschools.org/teachers/jchristman/chemistry.jpg&amp;imgrefurl=http://yorkcountyschools.org/teachers/jchristman/chemistry.html&amp;h=1024&amp;w=1280&amp;sz=388&amp;hl=en&amp;start=1&amp;um=1&amp;tbnid=JlalkYhaCq8AMM:&amp;tbnh=120&amp;tbnw=150&amp;prev=/images?q=chemistry&amp;um=1&amp;hl=en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mages.google.co.uk/imgres?imgurl=http://physics.syr.edu/HEPOutreach/einstein.jpeg&amp;imgrefurl=http://physics.syr.edu/HEPOutreach/&amp;h=425&amp;w=341&amp;sz=42&amp;hl=en&amp;start=8&amp;um=1&amp;tbnid=bEQwHVreFioRrM:&amp;tbnh=126&amp;tbnw=101&amp;prev=/images?q=physics+image&amp;um=1&amp;hl=en" TargetMode="External"/><Relationship Id="rId11" Type="http://schemas.openxmlformats.org/officeDocument/2006/relationships/image" Target="../media/image9.jpeg"/><Relationship Id="rId5" Type="http://schemas.openxmlformats.org/officeDocument/2006/relationships/image" Target="../media/image6.png"/><Relationship Id="rId10" Type="http://schemas.openxmlformats.org/officeDocument/2006/relationships/hyperlink" Target="http://images.google.co.uk/imgres?imgurl=http://www.kosovo-mining.org/kosovoweb/en/kosovo/geography/basicContentParagraphs/09/image/kosovo_geography.jpg&amp;imgrefurl=http://www.kosovo-mining.org/kosovoweb/en/kosovo/geography.html&amp;h=568&amp;w=543&amp;sz=64&amp;hl=en&amp;start=45&amp;um=1&amp;tbnid=e1zVRgMMW4H3lM:&amp;tbnh=134&amp;tbnw=128&amp;prev=/images?q=geography&amp;start=40&amp;ndsp=20&amp;um=1&amp;hl=en&amp;sa=N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Science from Meteorological Satellites: </a:t>
            </a:r>
            <a:r>
              <a:rPr lang="en-GB" b="1" dirty="0" smtClean="0"/>
              <a:t>MSG </a:t>
            </a:r>
            <a:r>
              <a:rPr lang="en-GB" b="1" dirty="0"/>
              <a:t>to </a:t>
            </a:r>
            <a:r>
              <a:rPr lang="en-GB" b="1" dirty="0" err="1" smtClean="0"/>
              <a:t>MetOp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125" y="4324350"/>
            <a:ext cx="6400800" cy="1752600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Neil Humpage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Observation Science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Leicester</a:t>
            </a:r>
          </a:p>
        </p:txBody>
      </p:sp>
    </p:spTree>
    <p:extLst>
      <p:ext uri="{BB962C8B-B14F-4D97-AF65-F5344CB8AC3E}">
        <p14:creationId xmlns:p14="http://schemas.microsoft.com/office/powerpoint/2010/main" val="2364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2" y="0"/>
            <a:ext cx="9147252" cy="685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20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Atmosphere theme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5775" y="1409700"/>
            <a:ext cx="8229600" cy="4648200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Short-lived key species control greenhouse gas lifetime, air quality and tropospheric ozone and provide information on atmospheric climate-chemistry and convection processes; their land surface emissions (biogenic, pyrogenic, volcanic eruptions)  are important in coupling land surface and atmosphere Earth System Models</a:t>
            </a:r>
            <a:r>
              <a:rPr lang="en-GB" dirty="0" smtClean="0"/>
              <a:t>.</a:t>
            </a:r>
            <a:endParaRPr lang="en-GB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Determination of key volatile organic compounds (VOCs) and volcanic ash signatures from infrared satellites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Global retrievals of PAN, acetone, HCOOH, C</a:t>
            </a:r>
            <a:r>
              <a:rPr lang="en-GB" baseline="-25000" dirty="0"/>
              <a:t>2</a:t>
            </a:r>
            <a:r>
              <a:rPr lang="en-GB" dirty="0"/>
              <a:t>H</a:t>
            </a:r>
            <a:r>
              <a:rPr lang="en-GB" baseline="-25000" dirty="0"/>
              <a:t>2</a:t>
            </a:r>
            <a:r>
              <a:rPr lang="en-GB" dirty="0"/>
              <a:t> and C</a:t>
            </a:r>
            <a:r>
              <a:rPr lang="en-GB" baseline="-25000" dirty="0"/>
              <a:t>2</a:t>
            </a:r>
            <a:r>
              <a:rPr lang="en-GB" dirty="0"/>
              <a:t>H</a:t>
            </a:r>
            <a:r>
              <a:rPr lang="en-GB" baseline="-25000" dirty="0"/>
              <a:t>6</a:t>
            </a:r>
            <a:r>
              <a:rPr lang="en-GB" dirty="0"/>
              <a:t> in the upper troposphere from MIPAS and development of global tropospheric CO, HCOOH and C</a:t>
            </a:r>
            <a:r>
              <a:rPr lang="en-GB" baseline="-25000" dirty="0"/>
              <a:t>2</a:t>
            </a:r>
            <a:r>
              <a:rPr lang="en-GB" dirty="0"/>
              <a:t>H</a:t>
            </a:r>
            <a:r>
              <a:rPr lang="en-GB" baseline="-25000" dirty="0"/>
              <a:t>2</a:t>
            </a:r>
            <a:r>
              <a:rPr lang="en-GB" dirty="0"/>
              <a:t> products from IASI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Comparison to chemical transport models of VOCs – collaboration with NCEO-Leeds and NCEO-Edinburgh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Support for NERC-funded aircraft campaigns (i.e. BORTAS)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CEMS demonstrator for near-real time capability. </a:t>
            </a:r>
          </a:p>
          <a:p>
            <a:endParaRPr lang="en-GB" dirty="0"/>
          </a:p>
        </p:txBody>
      </p:sp>
      <p:pic>
        <p:nvPicPr>
          <p:cNvPr id="4" name="Picture 6" descr="logo_final_v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1473" y="275163"/>
            <a:ext cx="2123563" cy="54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642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METOP-IASI</a:t>
            </a:r>
            <a:endParaRPr lang="en-GB" dirty="0"/>
          </a:p>
        </p:txBody>
      </p:sp>
      <p:graphicFrame>
        <p:nvGraphicFramePr>
          <p:cNvPr id="5" name="Group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166846"/>
              </p:ext>
            </p:extLst>
          </p:nvPr>
        </p:nvGraphicFramePr>
        <p:xfrm>
          <a:off x="451098" y="1454908"/>
          <a:ext cx="3825106" cy="4576406"/>
        </p:xfrm>
        <a:graphic>
          <a:graphicData uri="http://schemas.openxmlformats.org/drawingml/2006/table">
            <a:tbl>
              <a:tblPr/>
              <a:tblGrid>
                <a:gridCol w="1139577"/>
                <a:gridCol w="2685529"/>
              </a:tblGrid>
              <a:tr h="384921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IASI specifics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828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Platform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METOP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117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Instrument type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Michelson Interferometer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19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117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Spectral range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3.62 to 15.5 microns (645-2760 cm</a:t>
                      </a:r>
                      <a:r>
                        <a:rPr kumimoji="0" lang="en-GB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896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Spectral 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0.5cm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646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Species measured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L1C emission spectra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L2  vertical profiles- operational products: CO</a:t>
                      </a:r>
                      <a:r>
                        <a:rPr kumimoji="0" lang="en-GB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N</a:t>
                      </a:r>
                      <a:r>
                        <a:rPr kumimoji="0" lang="en-GB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O, CFC-11, CFC-12, OCS, H</a:t>
                      </a:r>
                      <a:r>
                        <a:rPr kumimoji="0" lang="en-GB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O, O</a:t>
                      </a:r>
                      <a:r>
                        <a:rPr kumimoji="0" lang="en-GB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,CH</a:t>
                      </a:r>
                      <a:r>
                        <a:rPr kumimoji="0" lang="en-GB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NH</a:t>
                      </a:r>
                      <a:r>
                        <a:rPr kumimoji="0" lang="en-GB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CO, HNO</a:t>
                      </a:r>
                      <a:r>
                        <a:rPr kumimoji="0" lang="en-GB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HCOOH, CH</a:t>
                      </a:r>
                      <a:r>
                        <a:rPr kumimoji="0" lang="en-GB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OH, SO</a:t>
                      </a:r>
                      <a:r>
                        <a:rPr kumimoji="0" lang="en-GB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877609" y="1454906"/>
            <a:ext cx="3637741" cy="2697994"/>
            <a:chOff x="5182410" y="1569208"/>
            <a:chExt cx="2760503" cy="1991768"/>
          </a:xfrm>
        </p:grpSpPr>
        <p:pic>
          <p:nvPicPr>
            <p:cNvPr id="4" name="Content Placeholder 4" descr="img_jpg_iasi_field_of_view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82411" y="1569208"/>
              <a:ext cx="2760502" cy="1991768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</a:schemeClr>
              </a:solidFill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182410" y="1569209"/>
              <a:ext cx="606376" cy="30286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solidFill>
                    <a:srgbClr val="000000"/>
                  </a:solidFill>
                </a:rPr>
                <a:t>IASI</a:t>
              </a:r>
              <a:endParaRPr lang="en-GB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4877609" y="4286249"/>
            <a:ext cx="3913965" cy="2028825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smtClean="0"/>
              <a:t>Infrared Atmospheric Sounding Interferometer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err="1" smtClean="0"/>
              <a:t>MetOp</a:t>
            </a:r>
            <a:r>
              <a:rPr lang="en-GB" dirty="0" smtClean="0"/>
              <a:t>-A launched 2006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err="1" smtClean="0"/>
              <a:t>MetOp</a:t>
            </a:r>
            <a:r>
              <a:rPr lang="en-GB" dirty="0" smtClean="0"/>
              <a:t>-B launched 2012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smtClean="0"/>
              <a:t>12km resolution at nadir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smtClean="0"/>
              <a:t>2112km swath width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86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1" y="119633"/>
            <a:ext cx="6566123" cy="836712"/>
          </a:xfrm>
        </p:spPr>
        <p:txBody>
          <a:bodyPr>
            <a:normAutofit fontScale="90000"/>
          </a:bodyPr>
          <a:lstStyle/>
          <a:p>
            <a:r>
              <a:rPr lang="en-GB" dirty="0"/>
              <a:t>Detection approach – brightness temperature differencing (BTD)</a:t>
            </a:r>
          </a:p>
        </p:txBody>
      </p:sp>
      <p:pic>
        <p:nvPicPr>
          <p:cNvPr id="3" name="Picture 4" descr="C:\LocalData\dpm9\EUMETSAT\iasi_bts_labels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t="61501" r="46142" b="15303"/>
          <a:stretch/>
        </p:blipFill>
        <p:spPr bwMode="auto">
          <a:xfrm>
            <a:off x="539553" y="2239212"/>
            <a:ext cx="4896544" cy="325973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4" y="1826543"/>
            <a:ext cx="489654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Cloud-free IASI Brightness Temperature spectrum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756126" y="1823145"/>
            <a:ext cx="3024336" cy="36758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chemeClr val="accent1"/>
              </a:buClr>
              <a:buFont typeface="Trebuchet MS" pitchFamily="34" charset="0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GB" sz="1600" dirty="0" smtClean="0"/>
              <a:t>Use clear gas lines (“</a:t>
            </a:r>
            <a:r>
              <a:rPr lang="en-GB" sz="1600" dirty="0" smtClean="0">
                <a:solidFill>
                  <a:srgbClr val="CC0000"/>
                </a:solidFill>
              </a:rPr>
              <a:t>peak</a:t>
            </a:r>
            <a:r>
              <a:rPr lang="en-GB" sz="1600" dirty="0" smtClean="0"/>
              <a:t>”) which are largely free from contaminating species.</a:t>
            </a:r>
          </a:p>
          <a:p>
            <a:pPr lvl="1"/>
            <a:r>
              <a:rPr lang="en-GB" sz="1400" dirty="0" smtClean="0"/>
              <a:t>HCOOH 1105 cm</a:t>
            </a:r>
            <a:r>
              <a:rPr lang="en-GB" sz="1400" baseline="30000" dirty="0" smtClean="0"/>
              <a:t>-1</a:t>
            </a:r>
          </a:p>
          <a:p>
            <a:pPr lvl="1"/>
            <a:r>
              <a:rPr lang="en-GB" sz="1400" dirty="0" smtClean="0"/>
              <a:t>HCN 747.5 cm</a:t>
            </a:r>
            <a:r>
              <a:rPr lang="en-GB" sz="1400" baseline="30000" dirty="0" smtClean="0"/>
              <a:t>-1</a:t>
            </a:r>
          </a:p>
          <a:p>
            <a:pPr lvl="1"/>
            <a:r>
              <a:rPr lang="en-GB" sz="1400" dirty="0" smtClean="0"/>
              <a:t>C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H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 766.75 cm</a:t>
            </a:r>
            <a:r>
              <a:rPr lang="en-GB" sz="1400" baseline="30000" dirty="0" smtClean="0"/>
              <a:t>-1</a:t>
            </a:r>
          </a:p>
          <a:p>
            <a:pPr lvl="1"/>
            <a:r>
              <a:rPr lang="en-GB" sz="1400" dirty="0" smtClean="0"/>
              <a:t>C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H</a:t>
            </a:r>
            <a:r>
              <a:rPr lang="en-GB" sz="1400" baseline="-25000" dirty="0" smtClean="0"/>
              <a:t>4</a:t>
            </a:r>
            <a:r>
              <a:rPr lang="en-GB" sz="1400" dirty="0" smtClean="0"/>
              <a:t> 949.5 cm</a:t>
            </a:r>
            <a:r>
              <a:rPr lang="en-GB" sz="1400" baseline="30000" dirty="0" smtClean="0"/>
              <a:t>-1</a:t>
            </a:r>
          </a:p>
          <a:p>
            <a:r>
              <a:rPr lang="en-GB" sz="1600" dirty="0" smtClean="0"/>
              <a:t>Find “</a:t>
            </a:r>
            <a:r>
              <a:rPr lang="en-GB" sz="1600" dirty="0" smtClean="0">
                <a:solidFill>
                  <a:srgbClr val="CC0000"/>
                </a:solidFill>
              </a:rPr>
              <a:t>baseline</a:t>
            </a:r>
            <a:r>
              <a:rPr lang="en-GB" sz="1600" dirty="0" smtClean="0"/>
              <a:t>” regions either side of peak which is relatively clear of target gas AND with little influence of other highly variable gases (i.e. another biomass marker)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8990" y="6488668"/>
            <a:ext cx="1675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Dr David Moore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1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5" descr="C2H2_7-11_track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2890" y="3874292"/>
            <a:ext cx="3086100" cy="2614375"/>
          </a:xfrm>
          <a:prstGeom prst="rect">
            <a:avLst/>
          </a:prstGeom>
          <a:noFill/>
          <a:ln w="19050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2435001" y="100583"/>
            <a:ext cx="6337523" cy="836712"/>
          </a:xfrm>
        </p:spPr>
        <p:txBody>
          <a:bodyPr/>
          <a:lstStyle/>
          <a:p>
            <a:pPr eaLnBrk="1" hangingPunct="1"/>
            <a:r>
              <a:rPr lang="en-GB" dirty="0" smtClean="0"/>
              <a:t>Following plume tracks with IASI</a:t>
            </a:r>
          </a:p>
        </p:txBody>
      </p:sp>
      <p:pic>
        <p:nvPicPr>
          <p:cNvPr id="24579" name="Content Placeholder 12" descr="CO_7-11_track.gif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407" y="1207294"/>
            <a:ext cx="3130547" cy="2571750"/>
          </a:xfrm>
          <a:ln w="19050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46871" y="1207294"/>
            <a:ext cx="57626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</a:rPr>
              <a:t>CO</a:t>
            </a:r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22890" y="1207294"/>
            <a:ext cx="3086100" cy="2571750"/>
            <a:chOff x="4932362" y="397890"/>
            <a:chExt cx="3086100" cy="2571750"/>
          </a:xfrm>
        </p:grpSpPr>
        <p:pic>
          <p:nvPicPr>
            <p:cNvPr id="24582" name="Picture 14" descr="HCOOH_7-11_track.gi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362" y="397890"/>
              <a:ext cx="3086100" cy="2571750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865937" y="403226"/>
              <a:ext cx="1152525" cy="3698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0000"/>
                  </a:solidFill>
                </a:rPr>
                <a:t>HCOOH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468990" y="6488668"/>
            <a:ext cx="1675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Dr David Moore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3" descr="C2H4_7-11_track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883" y="3874293"/>
            <a:ext cx="3137249" cy="2614375"/>
          </a:xfrm>
          <a:prstGeom prst="rect">
            <a:avLst/>
          </a:prstGeom>
          <a:noFill/>
          <a:ln w="19050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03995" y="3874294"/>
            <a:ext cx="719138" cy="369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C</a:t>
            </a:r>
            <a:r>
              <a:rPr lang="en-GB" baseline="-25000" dirty="0">
                <a:solidFill>
                  <a:srgbClr val="000000"/>
                </a:solidFill>
              </a:rPr>
              <a:t>2</a:t>
            </a:r>
            <a:r>
              <a:rPr lang="en-GB" dirty="0">
                <a:solidFill>
                  <a:srgbClr val="000000"/>
                </a:solidFill>
              </a:rPr>
              <a:t>H</a:t>
            </a:r>
            <a:r>
              <a:rPr lang="en-GB" baseline="-25000" dirty="0">
                <a:solidFill>
                  <a:srgbClr val="000000"/>
                </a:solidFill>
              </a:rPr>
              <a:t>4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8265" y="3875880"/>
            <a:ext cx="720725" cy="369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C</a:t>
            </a:r>
            <a:r>
              <a:rPr lang="en-GB" baseline="-25000" dirty="0">
                <a:solidFill>
                  <a:srgbClr val="000000"/>
                </a:solidFill>
              </a:rPr>
              <a:t>2</a:t>
            </a:r>
            <a:r>
              <a:rPr lang="en-GB" dirty="0">
                <a:solidFill>
                  <a:srgbClr val="000000"/>
                </a:solidFill>
              </a:rPr>
              <a:t>H</a:t>
            </a:r>
            <a:r>
              <a:rPr lang="en-GB" baseline="-25000" dirty="0">
                <a:solidFill>
                  <a:srgbClr val="000000"/>
                </a:solidFill>
              </a:rPr>
              <a:t>2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5" name="Picture 11" descr="gas_track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307" y="1970880"/>
            <a:ext cx="4762500" cy="3810000"/>
          </a:xfrm>
          <a:prstGeom prst="rect">
            <a:avLst/>
          </a:prstGeom>
          <a:noFill/>
          <a:ln w="19050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99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ENVISAT-MIPAS</a:t>
            </a: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77609" y="3438526"/>
            <a:ext cx="3913965" cy="2762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smtClean="0"/>
              <a:t>Michelson Interferometer for Passive Atmospheric Sounding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err="1" smtClean="0"/>
              <a:t>Envisat</a:t>
            </a:r>
            <a:r>
              <a:rPr lang="en-GB" dirty="0" smtClean="0"/>
              <a:t> launched 2002 with 10 instruments on board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smtClean="0"/>
              <a:t>Contact lost April 2012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smtClean="0"/>
              <a:t>Limb viewing geometry provides much longer absorption path length than nadir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/>
              <a:t> greater sensitivity to trace gases</a:t>
            </a:r>
          </a:p>
          <a:p>
            <a:endParaRPr lang="en-GB" dirty="0"/>
          </a:p>
        </p:txBody>
      </p:sp>
      <p:graphicFrame>
        <p:nvGraphicFramePr>
          <p:cNvPr id="9" name="Group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5769313"/>
              </p:ext>
            </p:extLst>
          </p:nvPr>
        </p:nvGraphicFramePr>
        <p:xfrm>
          <a:off x="595561" y="1247492"/>
          <a:ext cx="3744416" cy="4953282"/>
        </p:xfrm>
        <a:graphic>
          <a:graphicData uri="http://schemas.openxmlformats.org/drawingml/2006/table">
            <a:tbl>
              <a:tblPr/>
              <a:tblGrid>
                <a:gridCol w="1014164"/>
                <a:gridCol w="2730252"/>
              </a:tblGrid>
              <a:tr h="335654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MIPAS specifics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356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Platform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ENVISAT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54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Instrument type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Fourier Transform Spectrometer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6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Mass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320 kg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54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Spectral range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4.15 to 14.2 microns in 5 spectral bands (685-2410 cm</a:t>
                      </a:r>
                      <a:r>
                        <a:rPr kumimoji="0" lang="en-GB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956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Spectral resolution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0.025cm</a:t>
                      </a:r>
                      <a:r>
                        <a:rPr kumimoji="0" lang="en-GB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 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(March 2002-March 2004)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0.0625 cm</a:t>
                      </a:r>
                      <a:r>
                        <a:rPr kumimoji="0" lang="en-GB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(August 2004-April 2012)</a:t>
                      </a:r>
                      <a:endParaRPr kumimoji="0" lang="en-GB" sz="12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54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Vertical range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 to 68 km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25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Vertical resolution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km from 6 to 42 km, 5 km from 42 to 52 km, 8 km from 52 to 68 km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61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Species measured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L1b emission spectra - Potential to observe many gases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L2  vertical profiles- operational products: H</a:t>
                      </a:r>
                      <a:r>
                        <a:rPr kumimoji="0" lang="en-GB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O, O</a:t>
                      </a:r>
                      <a:r>
                        <a:rPr kumimoji="0" lang="en-GB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,CH</a:t>
                      </a:r>
                      <a:r>
                        <a:rPr kumimoji="0" lang="en-GB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N</a:t>
                      </a:r>
                      <a:r>
                        <a:rPr kumimoji="0" lang="en-GB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O, NO</a:t>
                      </a:r>
                      <a:r>
                        <a:rPr kumimoji="0" lang="en-GB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HNO</a:t>
                      </a:r>
                      <a:r>
                        <a:rPr kumimoji="0" lang="en-GB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3" descr="Fig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1"/>
          <a:stretch>
            <a:fillRect/>
          </a:stretch>
        </p:blipFill>
        <p:spPr>
          <a:xfrm>
            <a:off x="4877608" y="1247493"/>
            <a:ext cx="3862953" cy="2000531"/>
          </a:xfrm>
          <a:prstGeom prst="rect">
            <a:avLst/>
          </a:prstGeom>
          <a:noFill/>
          <a:ln w="19050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877608" y="1247494"/>
            <a:ext cx="9361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MIPAS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8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339751" y="72008"/>
            <a:ext cx="6585173" cy="83671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MIPAS volcanic observations: </a:t>
            </a:r>
            <a:r>
              <a:rPr lang="en-GB" dirty="0" err="1" smtClean="0"/>
              <a:t>Sarychev</a:t>
            </a:r>
            <a:r>
              <a:rPr lang="en-GB" dirty="0" smtClean="0"/>
              <a:t> Peak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9449" y="6485811"/>
            <a:ext cx="2114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Dr Harjinder Sembhi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15" descr="G:\EGU2011\3406sa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7524" y="1368218"/>
            <a:ext cx="1895476" cy="2004978"/>
          </a:xfrm>
          <a:prstGeom prst="rect">
            <a:avLst/>
          </a:prstGeom>
          <a:noFill/>
        </p:spPr>
      </p:pic>
      <p:pic>
        <p:nvPicPr>
          <p:cNvPr id="10" name="Picture 16" descr="T:\Physics\Projects\Users\HS32\FOR_JR_INAUGURAL\ISS020-E-09048_lr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6152" y="1368218"/>
            <a:ext cx="3019447" cy="2012965"/>
          </a:xfrm>
          <a:prstGeom prst="rect">
            <a:avLst/>
          </a:prstGeom>
          <a:noFill/>
        </p:spPr>
      </p:pic>
      <p:pic>
        <p:nvPicPr>
          <p:cNvPr id="11" name="Picture 4" descr="Copy of lab_spec_030505_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574" y="3619473"/>
            <a:ext cx="5505422" cy="25813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09574" y="1162050"/>
            <a:ext cx="298132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Sarychev</a:t>
            </a:r>
            <a:r>
              <a:rPr lang="en-GB" sz="1400" dirty="0"/>
              <a:t> Peak volcano located at 48ºN, 153ºE </a:t>
            </a:r>
            <a:r>
              <a:rPr lang="en-GB" sz="1400" dirty="0" smtClean="0"/>
              <a:t>on </a:t>
            </a:r>
            <a:r>
              <a:rPr lang="en-GB" sz="1400" dirty="0"/>
              <a:t>the Kuril Islands, northeast of </a:t>
            </a:r>
            <a:r>
              <a:rPr lang="en-GB" sz="1400" dirty="0" smtClean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Series </a:t>
            </a:r>
            <a:r>
              <a:rPr lang="en-GB" sz="1400" dirty="0"/>
              <a:t>of explosions occurred from 12th to 17th </a:t>
            </a:r>
            <a:r>
              <a:rPr lang="en-GB" sz="1400" dirty="0" smtClean="0"/>
              <a:t>June </a:t>
            </a:r>
            <a:r>
              <a:rPr lang="en-GB" sz="1400" dirty="0"/>
              <a:t>2009, injecting 1.2 ±0.2Tg of sulphur dioxide </a:t>
            </a:r>
            <a:r>
              <a:rPr lang="en-GB" sz="1400" dirty="0" smtClean="0"/>
              <a:t>(</a:t>
            </a:r>
            <a:r>
              <a:rPr lang="en-GB" sz="1400" dirty="0"/>
              <a:t>SO2) into the upper troposphere and lower </a:t>
            </a:r>
            <a:r>
              <a:rPr lang="en-GB" sz="1400" dirty="0" smtClean="0"/>
              <a:t>stratosphere (UTLS)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Ash </a:t>
            </a:r>
            <a:r>
              <a:rPr lang="en-GB" sz="1400" dirty="0"/>
              <a:t>cloud injection estimated at altitudes ~ 8 to 16 km </a:t>
            </a:r>
            <a:r>
              <a:rPr lang="en-GB" sz="1400" dirty="0" smtClean="0"/>
              <a:t>possibly </a:t>
            </a:r>
            <a:r>
              <a:rPr lang="en-GB" sz="1400" dirty="0"/>
              <a:t>reaching as high as 21 </a:t>
            </a:r>
            <a:r>
              <a:rPr lang="en-GB" sz="1400" dirty="0" smtClean="0"/>
              <a:t>km</a:t>
            </a:r>
            <a:endParaRPr lang="en-GB" sz="1400" dirty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086471" y="3523807"/>
            <a:ext cx="267652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Clouds and aerosols in the MIPAS line of sight cause a strong spectral radiance offset due to enhanced continuum emission (often accompanied by a dampening of trace gas features)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These cloud effects can be quantified by the Cloud Index (CI): a  threshold-based colour ratio method that exploits the 12 </a:t>
            </a:r>
            <a:r>
              <a:rPr lang="en-GB" sz="1400" dirty="0" err="1" smtClean="0"/>
              <a:t>μm</a:t>
            </a:r>
            <a:r>
              <a:rPr lang="en-GB" sz="1400" dirty="0" smtClean="0"/>
              <a:t> sensitivity to clouds and aerosol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8328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339751" y="72008"/>
            <a:ext cx="6585173" cy="83671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MIPAS volcanic observations: </a:t>
            </a:r>
            <a:r>
              <a:rPr lang="en-GB" dirty="0" err="1" smtClean="0"/>
              <a:t>Sarychev</a:t>
            </a:r>
            <a:r>
              <a:rPr lang="en-GB" dirty="0" smtClean="0"/>
              <a:t> Peak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4294967295"/>
          </p:nvPr>
        </p:nvSpPr>
        <p:spPr>
          <a:xfrm>
            <a:off x="6830692" y="2711953"/>
            <a:ext cx="2065658" cy="126397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1400" dirty="0"/>
              <a:t>E</a:t>
            </a:r>
            <a:r>
              <a:rPr lang="en-GB" sz="1400" dirty="0" smtClean="0"/>
              <a:t>ruption in MIPAS Cloud Index (CI) on 17</a:t>
            </a:r>
            <a:r>
              <a:rPr lang="en-GB" sz="1400" baseline="30000" dirty="0" smtClean="0"/>
              <a:t>th</a:t>
            </a:r>
            <a:r>
              <a:rPr lang="en-GB" sz="1400" dirty="0" smtClean="0"/>
              <a:t> June 2009</a:t>
            </a:r>
          </a:p>
          <a:p>
            <a:r>
              <a:rPr lang="en-GB" sz="1400" b="1" dirty="0">
                <a:solidFill>
                  <a:srgbClr val="C00000"/>
                </a:solidFill>
              </a:rPr>
              <a:t>V</a:t>
            </a:r>
            <a:r>
              <a:rPr lang="en-GB" sz="1400" b="1" dirty="0" smtClean="0">
                <a:solidFill>
                  <a:srgbClr val="C00000"/>
                </a:solidFill>
              </a:rPr>
              <a:t>olcanic particles up to 22 km 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711952"/>
            <a:ext cx="6348996" cy="348949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1935138" y="3837024"/>
            <a:ext cx="866775" cy="2778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200" b="1" dirty="0" err="1">
                <a:solidFill>
                  <a:srgbClr val="000000"/>
                </a:solidFill>
              </a:rPr>
              <a:t>Sarychev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3528" y="1380991"/>
            <a:ext cx="8497888" cy="10080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chemeClr val="accent1"/>
              </a:buClr>
              <a:buFont typeface="Trebuchet MS" pitchFamily="34" charset="0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GB" sz="1600" b="1" dirty="0" smtClean="0">
                <a:solidFill>
                  <a:srgbClr val="C00000"/>
                </a:solidFill>
                <a:latin typeface="Trebuchet MS" pitchFamily="34" charset="0"/>
              </a:rPr>
              <a:t>Cloud and aerosol detection method</a:t>
            </a:r>
            <a:r>
              <a:rPr lang="en-GB" sz="1600" dirty="0" smtClean="0">
                <a:latin typeface="Trebuchet MS" pitchFamily="34" charset="0"/>
              </a:rPr>
              <a:t> based on spectral sensitivity of particles in the MIPAS spectra</a:t>
            </a:r>
          </a:p>
          <a:p>
            <a:pPr lvl="1"/>
            <a:r>
              <a:rPr lang="en-GB" sz="1400" dirty="0" smtClean="0">
                <a:latin typeface="Trebuchet MS" pitchFamily="34" charset="0"/>
              </a:rPr>
              <a:t>Colour ratio of cloud/aerosol and control spectral region (</a:t>
            </a:r>
            <a:r>
              <a:rPr lang="en-GB" sz="1400" dirty="0" err="1" smtClean="0">
                <a:latin typeface="Trebuchet MS" pitchFamily="34" charset="0"/>
              </a:rPr>
              <a:t>Spang</a:t>
            </a:r>
            <a:r>
              <a:rPr lang="en-GB" sz="1400" dirty="0" smtClean="0">
                <a:latin typeface="Trebuchet MS" pitchFamily="34" charset="0"/>
              </a:rPr>
              <a:t> et al., 2012, ACP, Sembhi et al., 2012, AMTD)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617118" y="4144875"/>
            <a:ext cx="216024" cy="21602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29449" y="6485811"/>
            <a:ext cx="2114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Dr Harjinder Sembhi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8" descr="\\hydra\data\MIPAS\ALONG_TRACK_PLOTS\v5\2009\plots\06\CI_DATA_ALONGTRACK_TEST_38175_18_JUNE_2009.png"/>
          <p:cNvPicPr>
            <a:picLocks noChangeAspect="1" noChangeArrowheads="1"/>
          </p:cNvPicPr>
          <p:nvPr/>
        </p:nvPicPr>
        <p:blipFill>
          <a:blip r:embed="rId4" cstate="print"/>
          <a:srcRect l="4777" t="46278" r="37722" b="16222"/>
          <a:stretch>
            <a:fillRect/>
          </a:stretch>
        </p:blipFill>
        <p:spPr bwMode="auto">
          <a:xfrm>
            <a:off x="6830692" y="4126266"/>
            <a:ext cx="2075184" cy="207518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556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66"/>
          <a:stretch>
            <a:fillRect/>
          </a:stretch>
        </p:blipFill>
        <p:spPr bwMode="auto">
          <a:xfrm>
            <a:off x="0" y="5491163"/>
            <a:ext cx="6264275" cy="13668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832"/>
          <a:stretch>
            <a:fillRect/>
          </a:stretch>
        </p:blipFill>
        <p:spPr bwMode="auto">
          <a:xfrm>
            <a:off x="2916238" y="2205038"/>
            <a:ext cx="6192837" cy="1343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676" name="Group 28"/>
          <p:cNvGrpSpPr>
            <a:grpSpLocks/>
          </p:cNvGrpSpPr>
          <p:nvPr/>
        </p:nvGrpSpPr>
        <p:grpSpPr bwMode="auto">
          <a:xfrm>
            <a:off x="2663825" y="25400"/>
            <a:ext cx="6480175" cy="2387600"/>
            <a:chOff x="-1598118" y="1394119"/>
            <a:chExt cx="6336704" cy="2892082"/>
          </a:xfrm>
        </p:grpSpPr>
        <p:pic>
          <p:nvPicPr>
            <p:cNvPr id="28686" name="Picture 5" descr="E:\PLOTS_PReS\MIPAS_SULPHATE_MAP_06v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22" t="4330" r="3709" b="43620"/>
            <a:stretch>
              <a:fillRect/>
            </a:stretch>
          </p:blipFill>
          <p:spPr bwMode="auto">
            <a:xfrm>
              <a:off x="-1598118" y="1394119"/>
              <a:ext cx="6336704" cy="289208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-646525" y="1940230"/>
              <a:ext cx="748234" cy="369202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0000"/>
                  </a:solidFill>
                  <a:latin typeface="+mn-lt"/>
                </a:rPr>
                <a:t>June </a:t>
              </a:r>
            </a:p>
          </p:txBody>
        </p:sp>
      </p:grpSp>
      <p:grpSp>
        <p:nvGrpSpPr>
          <p:cNvPr id="28677" name="Group 26"/>
          <p:cNvGrpSpPr>
            <a:grpSpLocks/>
          </p:cNvGrpSpPr>
          <p:nvPr/>
        </p:nvGrpSpPr>
        <p:grpSpPr bwMode="auto">
          <a:xfrm>
            <a:off x="0" y="3428777"/>
            <a:ext cx="6264275" cy="2376487"/>
            <a:chOff x="3491880" y="692696"/>
            <a:chExt cx="6336704" cy="2880320"/>
          </a:xfrm>
        </p:grpSpPr>
        <p:pic>
          <p:nvPicPr>
            <p:cNvPr id="28684" name="Picture 4" descr="E:\PLOTS_PReS\MIPAS_SULPHATE_MAP_07v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22" t="5125" r="4733" b="43620"/>
            <a:stretch>
              <a:fillRect/>
            </a:stretch>
          </p:blipFill>
          <p:spPr bwMode="auto">
            <a:xfrm>
              <a:off x="3491880" y="692696"/>
              <a:ext cx="6336704" cy="288032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140645" y="979381"/>
              <a:ext cx="671247" cy="371345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0000"/>
                  </a:solidFill>
                  <a:latin typeface="+mn-lt"/>
                </a:rPr>
                <a:t>July 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6227763" y="2276475"/>
            <a:ext cx="2079625" cy="792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6084888" y="404813"/>
            <a:ext cx="2079625" cy="7921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516688" y="4198514"/>
            <a:ext cx="241141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000000"/>
                </a:solidFill>
                <a:latin typeface="Trebuchet MS" pitchFamily="34" charset="0"/>
              </a:rPr>
              <a:t>Compares relatively well with HADGEM2 </a:t>
            </a:r>
            <a:r>
              <a:rPr lang="en-GB" sz="1600" dirty="0" smtClean="0">
                <a:solidFill>
                  <a:srgbClr val="000000"/>
                </a:solidFill>
                <a:latin typeface="Trebuchet MS" pitchFamily="34" charset="0"/>
              </a:rPr>
              <a:t>model total column sulphate </a:t>
            </a:r>
            <a:r>
              <a:rPr lang="en-GB" sz="1600" dirty="0">
                <a:solidFill>
                  <a:srgbClr val="000000"/>
                </a:solidFill>
                <a:latin typeface="Trebuchet MS" pitchFamily="34" charset="0"/>
              </a:rPr>
              <a:t>aerosol calculations in </a:t>
            </a:r>
          </a:p>
          <a:p>
            <a:pPr>
              <a:defRPr/>
            </a:pPr>
            <a:r>
              <a:rPr lang="en-GB" sz="1600" dirty="0">
                <a:solidFill>
                  <a:srgbClr val="000000"/>
                </a:solidFill>
                <a:latin typeface="Trebuchet MS" pitchFamily="34" charset="0"/>
              </a:rPr>
              <a:t>Haywood et </a:t>
            </a:r>
            <a:r>
              <a:rPr lang="en-GB" sz="1600" dirty="0" smtClean="0">
                <a:solidFill>
                  <a:srgbClr val="000000"/>
                </a:solidFill>
                <a:latin typeface="Trebuchet MS" pitchFamily="34" charset="0"/>
              </a:rPr>
              <a:t>al., </a:t>
            </a:r>
            <a:r>
              <a:rPr lang="en-GB" sz="1600" dirty="0">
                <a:solidFill>
                  <a:srgbClr val="000000"/>
                </a:solidFill>
                <a:latin typeface="Trebuchet MS" pitchFamily="34" charset="0"/>
              </a:rPr>
              <a:t>2010 </a:t>
            </a:r>
          </a:p>
        </p:txBody>
      </p:sp>
      <p:sp>
        <p:nvSpPr>
          <p:cNvPr id="28681" name="Title 16"/>
          <p:cNvSpPr>
            <a:spLocks noGrp="1"/>
          </p:cNvSpPr>
          <p:nvPr>
            <p:ph type="title"/>
          </p:nvPr>
        </p:nvSpPr>
        <p:spPr>
          <a:xfrm>
            <a:off x="71438" y="1219199"/>
            <a:ext cx="2414587" cy="1990725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0000"/>
                </a:solidFill>
                <a:latin typeface="Trebuchet MS" pitchFamily="34" charset="0"/>
              </a:rPr>
              <a:t>Layers of H</a:t>
            </a:r>
            <a:r>
              <a:rPr lang="en-GB" sz="2800" baseline="-25000" dirty="0" smtClean="0">
                <a:solidFill>
                  <a:srgbClr val="000000"/>
                </a:solidFill>
                <a:latin typeface="Trebuchet MS" pitchFamily="34" charset="0"/>
              </a:rPr>
              <a:t>2</a:t>
            </a:r>
            <a:r>
              <a:rPr lang="en-GB" sz="2800" dirty="0" smtClean="0">
                <a:solidFill>
                  <a:srgbClr val="000000"/>
                </a:solidFill>
                <a:latin typeface="Trebuchet MS" pitchFamily="34" charset="0"/>
              </a:rPr>
              <a:t>SO</a:t>
            </a:r>
            <a:r>
              <a:rPr lang="en-GB" sz="2800" baseline="-25000" dirty="0" smtClean="0">
                <a:solidFill>
                  <a:srgbClr val="000000"/>
                </a:solidFill>
                <a:latin typeface="Trebuchet MS" pitchFamily="34" charset="0"/>
              </a:rPr>
              <a:t>4</a:t>
            </a:r>
            <a:r>
              <a:rPr lang="en-GB" sz="2800" dirty="0" smtClean="0">
                <a:solidFill>
                  <a:srgbClr val="000000"/>
                </a:solidFill>
                <a:latin typeface="Trebuchet MS" pitchFamily="34" charset="0"/>
              </a:rPr>
              <a:t> measured with MIPAS</a:t>
            </a:r>
            <a:endParaRPr lang="en-GB" sz="2800" baseline="-25000" dirty="0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1438" y="4509368"/>
            <a:ext cx="5940425" cy="431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152400" y="5876925"/>
            <a:ext cx="5940425" cy="431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491215" y="6485811"/>
            <a:ext cx="1675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Dr David Moore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2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1" y="72008"/>
            <a:ext cx="6585173" cy="836712"/>
          </a:xfrm>
        </p:spPr>
        <p:txBody>
          <a:bodyPr/>
          <a:lstStyle/>
          <a:p>
            <a:r>
              <a:rPr lang="en-GB" dirty="0" err="1" smtClean="0"/>
              <a:t>Meteosat</a:t>
            </a:r>
            <a:r>
              <a:rPr lang="en-GB" dirty="0" smtClean="0"/>
              <a:t> Second Generation</a:t>
            </a:r>
            <a:endParaRPr lang="en-GB" dirty="0"/>
          </a:p>
        </p:txBody>
      </p:sp>
      <p:pic>
        <p:nvPicPr>
          <p:cNvPr id="2050" name="Picture 2" descr="http://www.eumetsat.int/website/wcm/idc/groups/ops/documents/resource/mday/mde3/%7Eedisp/img_msg_tn@t%7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1317892"/>
            <a:ext cx="1495426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750" y="1314449"/>
            <a:ext cx="576262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geostationary orbit 36,000 km above the equator, the </a:t>
            </a:r>
            <a:r>
              <a:rPr lang="en-GB" dirty="0" err="1"/>
              <a:t>Meteosat</a:t>
            </a:r>
            <a:r>
              <a:rPr lang="en-GB" dirty="0"/>
              <a:t> satellites — Meteosat-7, -8, -9 and -10 — operate over Europe and </a:t>
            </a:r>
            <a:r>
              <a:rPr lang="en-GB" dirty="0" smtClean="0"/>
              <a:t>Africa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Meteosat-10 </a:t>
            </a:r>
            <a:r>
              <a:rPr lang="en-GB" dirty="0"/>
              <a:t>(launched from the Guiana Space Centre in </a:t>
            </a:r>
            <a:r>
              <a:rPr lang="en-GB" dirty="0" err="1"/>
              <a:t>Kourou</a:t>
            </a:r>
            <a:r>
              <a:rPr lang="en-GB" dirty="0"/>
              <a:t> in 2012) is the prime operational geostationary satellite, positioned at 0 degrees and providing </a:t>
            </a:r>
            <a:r>
              <a:rPr lang="en-GB" dirty="0">
                <a:solidFill>
                  <a:srgbClr val="FF0000"/>
                </a:solidFill>
              </a:rPr>
              <a:t>full disc imagery every 15 </a:t>
            </a:r>
            <a:r>
              <a:rPr lang="en-GB" dirty="0" smtClean="0">
                <a:solidFill>
                  <a:srgbClr val="FF0000"/>
                </a:solidFill>
              </a:rPr>
              <a:t>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Meteosat-9 </a:t>
            </a:r>
            <a:r>
              <a:rPr lang="en-GB" dirty="0"/>
              <a:t>(launched </a:t>
            </a:r>
            <a:r>
              <a:rPr lang="en-GB" dirty="0" smtClean="0"/>
              <a:t>in </a:t>
            </a:r>
            <a:r>
              <a:rPr lang="en-GB" dirty="0"/>
              <a:t>2005) provides the Rapid Scanning Service, delivering </a:t>
            </a:r>
            <a:r>
              <a:rPr lang="en-GB" dirty="0">
                <a:solidFill>
                  <a:srgbClr val="FF0000"/>
                </a:solidFill>
              </a:rPr>
              <a:t>more frequent images every five minutes over parts of Europe, Africa and adjacent </a:t>
            </a:r>
            <a:r>
              <a:rPr lang="en-GB" dirty="0" smtClean="0">
                <a:solidFill>
                  <a:srgbClr val="FF0000"/>
                </a:solidFill>
              </a:rPr>
              <a:t>seas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Meteosat-8 </a:t>
            </a:r>
            <a:r>
              <a:rPr lang="en-GB" dirty="0"/>
              <a:t>(launched in 2002) serves as a back up to both spacecraft. Meteosat-7 (launched in 1997) is the last of the first generation of </a:t>
            </a:r>
            <a:r>
              <a:rPr lang="en-GB" dirty="0" err="1"/>
              <a:t>Meteosat</a:t>
            </a:r>
            <a:r>
              <a:rPr lang="en-GB" dirty="0"/>
              <a:t> satellites and operates over the Indian Ocean, filling a data gap over the region until it is de-orbited in </a:t>
            </a:r>
            <a:r>
              <a:rPr lang="en-GB" dirty="0" smtClean="0"/>
              <a:t>2017</a:t>
            </a:r>
            <a:endParaRPr lang="en-GB" dirty="0"/>
          </a:p>
          <a:p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6" y="2985480"/>
            <a:ext cx="1495426" cy="147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First image from the total channel of GERB on MSG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4643704"/>
            <a:ext cx="1495425" cy="147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93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EOS at Leicester</a:t>
            </a:r>
            <a:endParaRPr lang="en-GB" dirty="0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34372" y="3241745"/>
            <a:ext cx="58324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1584325"/>
            <a:r>
              <a:rPr lang="en-GB" sz="2000" b="1" dirty="0"/>
              <a:t>Multidisciplinary: The group links researchers in Physics, Chemistry and Geography. </a:t>
            </a:r>
          </a:p>
        </p:txBody>
      </p: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5273232" y="1259033"/>
            <a:ext cx="3600450" cy="1679575"/>
            <a:chOff x="8210" y="2427"/>
            <a:chExt cx="2268" cy="1058"/>
          </a:xfrm>
        </p:grpSpPr>
        <p:pic>
          <p:nvPicPr>
            <p:cNvPr id="12" name="Picture 32" descr="img4-S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7" y="2472"/>
              <a:ext cx="1361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7" descr="telescopewindow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" y="2427"/>
              <a:ext cx="910" cy="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34"/>
          <p:cNvGrpSpPr>
            <a:grpSpLocks/>
          </p:cNvGrpSpPr>
          <p:nvPr/>
        </p:nvGrpSpPr>
        <p:grpSpPr bwMode="auto">
          <a:xfrm>
            <a:off x="5043721" y="4082660"/>
            <a:ext cx="3829050" cy="2125662"/>
            <a:chOff x="8206" y="5034"/>
            <a:chExt cx="2412" cy="1339"/>
          </a:xfrm>
        </p:grpSpPr>
        <p:pic>
          <p:nvPicPr>
            <p:cNvPr id="15" name="Picture 16" descr="no2trop20060718_r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6" y="5034"/>
              <a:ext cx="1679" cy="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Intimage047_colorba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5" y="5148"/>
              <a:ext cx="1183" cy="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234372" y="1260620"/>
            <a:ext cx="58324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1584325">
              <a:buFont typeface="Arial" charset="0"/>
              <a:buNone/>
            </a:pPr>
            <a:r>
              <a:rPr lang="en-GB" sz="2000" b="1" dirty="0"/>
              <a:t>Core goal: To design, build and exploit increasingly powerful satellite sensors to address critical questions concerning the Earth’s atmosphere and surface.</a:t>
            </a: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34372" y="4587154"/>
            <a:ext cx="58324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1584325"/>
            <a:r>
              <a:rPr lang="en-GB" sz="2000" b="1" dirty="0"/>
              <a:t>Key areas: Atmosphere composition; </a:t>
            </a:r>
            <a:r>
              <a:rPr lang="en-US" sz="2000" b="1" dirty="0"/>
              <a:t>climate processes and trends; surface temperature; vegetation and fires;  integrated observing systems of satellites, ground and aircraft based instruments.</a:t>
            </a:r>
            <a:endParaRPr lang="en-GB" sz="2000" b="1" dirty="0"/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6066847" y="2574535"/>
            <a:ext cx="2475056" cy="1508125"/>
            <a:chOff x="7983" y="3742"/>
            <a:chExt cx="2088" cy="1310"/>
          </a:xfrm>
        </p:grpSpPr>
        <p:pic>
          <p:nvPicPr>
            <p:cNvPr id="7" name="Picture 20" descr="einstein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" y="3742"/>
              <a:ext cx="752" cy="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29"/>
            <p:cNvGrpSpPr>
              <a:grpSpLocks/>
            </p:cNvGrpSpPr>
            <p:nvPr/>
          </p:nvGrpSpPr>
          <p:grpSpPr bwMode="auto">
            <a:xfrm>
              <a:off x="8573" y="4150"/>
              <a:ext cx="1498" cy="902"/>
              <a:chOff x="8573" y="4150"/>
              <a:chExt cx="1498" cy="902"/>
            </a:xfrm>
          </p:grpSpPr>
          <p:pic>
            <p:nvPicPr>
              <p:cNvPr id="9" name="Picture 22" descr="chemistry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73" y="4332"/>
                <a:ext cx="9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4" descr="kosovo_geography">
                <a:hlinkClick r:id="rId10"/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89" y="4150"/>
                <a:ext cx="682" cy="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09246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402" y="91058"/>
            <a:ext cx="4392488" cy="836712"/>
          </a:xfrm>
        </p:spPr>
        <p:txBody>
          <a:bodyPr/>
          <a:lstStyle/>
          <a:p>
            <a:r>
              <a:rPr lang="en-GB" dirty="0" smtClean="0"/>
              <a:t>MSG-SEVIRI</a:t>
            </a:r>
            <a:endParaRPr lang="en-GB" dirty="0"/>
          </a:p>
        </p:txBody>
      </p:sp>
      <p:pic>
        <p:nvPicPr>
          <p:cNvPr id="3074" name="Picture 2" descr="SEVIRI Instrument channels 1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1154112"/>
            <a:ext cx="3810000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949" y="1154111"/>
            <a:ext cx="41243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Spinning Enhanced Visible and Infrared Imager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12 spectral channels: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8 thermal infrared channels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3 solar channels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1 broadband high resolution visible channel (1km compared with 3km spatial sampling)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Used primarily for weather monitoring and forecasting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Multiple spectral channels enable improved vertical profiling of the atmosphere </a:t>
            </a:r>
            <a:r>
              <a:rPr lang="en-GB" sz="2000" dirty="0" smtClean="0">
                <a:sym typeface="Wingdings" panose="05000000000000000000" pitchFamily="2" charset="2"/>
              </a:rPr>
              <a:t> improved quality of starting conditions for numerical weather prediction (NWP)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367937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1" y="72008"/>
            <a:ext cx="6737573" cy="836712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CEMS near-real time demonstrator </a:t>
            </a:r>
            <a:r>
              <a:rPr lang="en-GB" sz="2800" dirty="0" smtClean="0"/>
              <a:t>–</a:t>
            </a:r>
            <a:br>
              <a:rPr lang="en-GB" sz="2800" dirty="0" smtClean="0"/>
            </a:br>
            <a:r>
              <a:rPr lang="en-GB" sz="2800" dirty="0" smtClean="0"/>
              <a:t>Detecting </a:t>
            </a:r>
            <a:r>
              <a:rPr lang="en-GB" sz="2800" dirty="0"/>
              <a:t>volcanic ash from space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334415"/>
            <a:ext cx="5154613" cy="386556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940152" y="1333446"/>
            <a:ext cx="2952328" cy="499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 defTabSz="457200" eaLnBrk="0" hangingPunct="0">
              <a:spcBef>
                <a:spcPct val="20000"/>
              </a:spcBef>
              <a:buClr>
                <a:srgbClr val="C3233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latin typeface="Trebuchet MS" pitchFamily="34" charset="0"/>
                <a:ea typeface="ＭＳ Ｐゴシック"/>
              </a:rPr>
              <a:t>2010 </a:t>
            </a:r>
            <a:r>
              <a:rPr lang="en-GB" kern="0" dirty="0">
                <a:latin typeface="Trebuchet MS" pitchFamily="34" charset="0"/>
                <a:ea typeface="ＭＳ Ｐゴシック"/>
              </a:rPr>
              <a:t>Iceland event</a:t>
            </a:r>
          </a:p>
          <a:p>
            <a:pPr marL="285750" indent="-285750" defTabSz="457200" eaLnBrk="0" hangingPunct="0">
              <a:spcBef>
                <a:spcPct val="20000"/>
              </a:spcBef>
              <a:buClr>
                <a:srgbClr val="C3233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GB" kern="0" dirty="0">
                <a:latin typeface="Trebuchet MS" pitchFamily="34" charset="0"/>
                <a:ea typeface="ＭＳ Ｐゴシック"/>
              </a:rPr>
              <a:t>Images available at up to 5 minute intervals from SEVIRI Rapid-Scan service</a:t>
            </a:r>
          </a:p>
          <a:p>
            <a:pPr marL="285750" indent="-285750" defTabSz="457200" eaLnBrk="0" hangingPunct="0">
              <a:spcBef>
                <a:spcPct val="20000"/>
              </a:spcBef>
              <a:buClr>
                <a:srgbClr val="C3233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GB" kern="0" dirty="0">
                <a:latin typeface="Trebuchet MS" pitchFamily="34" charset="0"/>
                <a:ea typeface="ＭＳ Ｐゴシック"/>
              </a:rPr>
              <a:t>Applications of NRT service:</a:t>
            </a:r>
          </a:p>
          <a:p>
            <a:pPr marL="742950" lvl="1" indent="-285750" defTabSz="457200" eaLnBrk="0" hangingPunct="0">
              <a:spcBef>
                <a:spcPct val="20000"/>
              </a:spcBef>
              <a:buClr>
                <a:srgbClr val="C3233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GB" sz="1600" kern="0" dirty="0">
                <a:latin typeface="Trebuchet MS" pitchFamily="34" charset="0"/>
                <a:ea typeface="ＭＳ Ｐゴシック"/>
              </a:rPr>
              <a:t>Volcanic eruption monitoring</a:t>
            </a:r>
          </a:p>
          <a:p>
            <a:pPr marL="742950" lvl="1" indent="-285750" defTabSz="457200" eaLnBrk="0" hangingPunct="0">
              <a:spcBef>
                <a:spcPct val="20000"/>
              </a:spcBef>
              <a:buClr>
                <a:srgbClr val="C3233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GB" sz="1600" kern="0" dirty="0">
                <a:latin typeface="Trebuchet MS" pitchFamily="34" charset="0"/>
                <a:ea typeface="ＭＳ Ｐゴシック"/>
              </a:rPr>
              <a:t>Storm events + other weather events</a:t>
            </a:r>
          </a:p>
          <a:p>
            <a:pPr marL="742950" lvl="1" indent="-285750" defTabSz="457200" eaLnBrk="0" hangingPunct="0">
              <a:spcBef>
                <a:spcPct val="20000"/>
              </a:spcBef>
              <a:buClr>
                <a:srgbClr val="C3233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GB" sz="1600" kern="0" dirty="0">
                <a:latin typeface="Trebuchet MS" pitchFamily="34" charset="0"/>
                <a:ea typeface="ＭＳ Ｐゴシック"/>
              </a:rPr>
              <a:t>Educational outreach activities (schools)</a:t>
            </a:r>
          </a:p>
          <a:p>
            <a:pPr marL="438150" indent="-438150" defTabSz="457200" eaLnBrk="0" hangingPunct="0">
              <a:spcBef>
                <a:spcPct val="20000"/>
              </a:spcBef>
              <a:buClr>
                <a:srgbClr val="C32330"/>
              </a:buClr>
              <a:buSzPct val="130000"/>
              <a:buFont typeface="Arial" pitchFamily="34" charset="0"/>
              <a:buChar char="•"/>
              <a:defRPr/>
            </a:pPr>
            <a:endParaRPr lang="en-GB" sz="2000" kern="0" dirty="0" smtClean="0">
              <a:latin typeface="Trebuchet MS" pitchFamily="34" charset="0"/>
              <a:ea typeface="ＭＳ Ｐゴシック"/>
            </a:endParaRPr>
          </a:p>
          <a:p>
            <a:pPr marL="438150" indent="-438150" defTabSz="457200" eaLnBrk="0" hangingPunct="0">
              <a:spcBef>
                <a:spcPct val="20000"/>
              </a:spcBef>
              <a:buClr>
                <a:srgbClr val="C32330"/>
              </a:buClr>
              <a:buSzPct val="130000"/>
              <a:defRPr/>
            </a:pPr>
            <a:endParaRPr lang="en-GB" sz="2000" kern="0" dirty="0" smtClean="0">
              <a:solidFill>
                <a:srgbClr val="FF0000"/>
              </a:solidFill>
              <a:latin typeface="Trebuchet MS" pitchFamily="34" charset="0"/>
              <a:ea typeface="ＭＳ Ｐゴシック"/>
            </a:endParaRPr>
          </a:p>
          <a:p>
            <a:pPr marL="895350" lvl="1" indent="-438150" defTabSz="457200" eaLnBrk="0" hangingPunct="0">
              <a:spcBef>
                <a:spcPct val="20000"/>
              </a:spcBef>
              <a:buClr>
                <a:srgbClr val="C32330"/>
              </a:buClr>
              <a:buFont typeface="Arial" pitchFamily="34" charset="0"/>
              <a:buChar char="•"/>
              <a:defRPr/>
            </a:pPr>
            <a:endParaRPr lang="en-GB" sz="2000" kern="0" dirty="0" smtClean="0">
              <a:solidFill>
                <a:srgbClr val="000000"/>
              </a:solidFill>
              <a:latin typeface="Trebuchet MS" pitchFamily="34" charset="0"/>
              <a:ea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526" y="5199978"/>
            <a:ext cx="515302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600" b="1" u="sng" dirty="0">
                <a:solidFill>
                  <a:schemeClr val="bg1"/>
                </a:solidFill>
              </a:rPr>
              <a:t>Key</a:t>
            </a:r>
          </a:p>
          <a:p>
            <a:pPr marL="0" indent="0">
              <a:buNone/>
            </a:pPr>
            <a:r>
              <a:rPr lang="en-GB" sz="1600" dirty="0" smtClean="0">
                <a:solidFill>
                  <a:srgbClr val="FF9999"/>
                </a:solidFill>
              </a:rPr>
              <a:t>Volcanic ash </a:t>
            </a:r>
            <a:r>
              <a:rPr lang="en-GB" sz="1600" dirty="0" smtClean="0">
                <a:solidFill>
                  <a:srgbClr val="CCCC00"/>
                </a:solidFill>
              </a:rPr>
              <a:t>Thick Cloud </a:t>
            </a:r>
            <a:r>
              <a:rPr lang="en-GB" sz="1600" dirty="0" smtClean="0">
                <a:solidFill>
                  <a:srgbClr val="66FFFF"/>
                </a:solidFill>
              </a:rPr>
              <a:t>Warm surface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491215" y="6485811"/>
            <a:ext cx="1675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Dr David Moore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11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402" y="91058"/>
            <a:ext cx="4392488" cy="836712"/>
          </a:xfrm>
        </p:spPr>
        <p:txBody>
          <a:bodyPr/>
          <a:lstStyle/>
          <a:p>
            <a:r>
              <a:rPr lang="en-GB" dirty="0" smtClean="0"/>
              <a:t>MSG-GERB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61949" y="1154111"/>
            <a:ext cx="43529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Geostationary Earth Radiation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2 broadband channels: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Visible: 0.32 to 4.0 microns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‘Total’: 0.32 to 30 microns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Difference between channels provides thermal radiation: 4.0 to 30 microns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On-board calibration with 1%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Radiation budget represents difference between the incoming solar radiation, and the sum of the reflected visible and emitted thermal radiation as measured by GERB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Used in climate monitoring and NWP</a:t>
            </a:r>
          </a:p>
        </p:txBody>
      </p:sp>
      <p:pic>
        <p:nvPicPr>
          <p:cNvPr id="8194" name="Picture 2" descr="http://www.esa.int/var/esa/storage/images/esa_multimedia/images/2005/12/a_day_of_gerb_observations/9966396-2-eng-GB/A_day_of_GERB_observation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1958975"/>
            <a:ext cx="3911600" cy="355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78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9045" y="98641"/>
            <a:ext cx="4392488" cy="836712"/>
          </a:xfrm>
        </p:spPr>
        <p:txBody>
          <a:bodyPr/>
          <a:lstStyle/>
          <a:p>
            <a:r>
              <a:rPr lang="en-GB" dirty="0" smtClean="0"/>
              <a:t>Monitoring air quality: OMI</a:t>
            </a:r>
            <a:endParaRPr lang="en-GB" dirty="0"/>
          </a:p>
        </p:txBody>
      </p:sp>
      <p:pic>
        <p:nvPicPr>
          <p:cNvPr id="11266" name="Picture 2" descr="http://www.temis.nl/airpollution/no2col/data/omi/nrt/omi_no2_europe_tod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336" y="1678729"/>
            <a:ext cx="6085577" cy="405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ndering of OMI on board of AURA in f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526" y="15102"/>
            <a:ext cx="1288473" cy="9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4121" y="1371598"/>
            <a:ext cx="22135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Ozone Monitoring Instrument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On board NASA-AURA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Nadir viewing imaging spectrograph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270 – 500 nm (backscattered solar radiation)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2600 km swath </a:t>
            </a:r>
            <a:r>
              <a:rPr lang="en-GB" dirty="0" smtClean="0">
                <a:sym typeface="Wingdings" panose="05000000000000000000" pitchFamily="2" charset="2"/>
              </a:rPr>
              <a:t> daily global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 panose="05000000000000000000" pitchFamily="2" charset="2"/>
              </a:rPr>
              <a:t>13km x 24km spatial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 panose="05000000000000000000" pitchFamily="2" charset="2"/>
              </a:rPr>
              <a:t>NO</a:t>
            </a:r>
            <a:r>
              <a:rPr lang="en-GB" baseline="-25000" dirty="0" smtClean="0">
                <a:sym typeface="Wingdings" panose="05000000000000000000" pitchFamily="2" charset="2"/>
              </a:rPr>
              <a:t>2</a:t>
            </a:r>
            <a:r>
              <a:rPr lang="en-GB" dirty="0" smtClean="0">
                <a:sym typeface="Wingdings" panose="05000000000000000000" pitchFamily="2" charset="2"/>
              </a:rPr>
              <a:t> key gas for air pollution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974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11" y="5465577"/>
            <a:ext cx="2742973" cy="8838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12360" y="154552"/>
            <a:ext cx="8229600" cy="764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n-GB" sz="3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Applications and Services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59731" y="2301157"/>
            <a:ext cx="1367161" cy="6362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Background Field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459732" y="3500355"/>
            <a:ext cx="1367161" cy="6007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Air Quality model</a:t>
            </a:r>
            <a:endParaRPr lang="en-GB" dirty="0"/>
          </a:p>
        </p:txBody>
      </p:sp>
      <p:cxnSp>
        <p:nvCxnSpPr>
          <p:cNvPr id="6" name="Straight Arrow Connector 5"/>
          <p:cNvCxnSpPr>
            <a:endCxn id="5" idx="0"/>
          </p:cNvCxnSpPr>
          <p:nvPr/>
        </p:nvCxnSpPr>
        <p:spPr>
          <a:xfrm>
            <a:off x="6143312" y="2954414"/>
            <a:ext cx="1" cy="54594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OMI NO2 d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2544"/>
            <a:ext cx="2408521" cy="220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ACC AQ d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017" y="1292544"/>
            <a:ext cx="2408521" cy="220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389626" y="3166703"/>
            <a:ext cx="1754373" cy="12680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Guidance to urban management systems</a:t>
            </a:r>
            <a:endParaRPr lang="en-GB" dirty="0"/>
          </a:p>
        </p:txBody>
      </p:sp>
      <p:cxnSp>
        <p:nvCxnSpPr>
          <p:cNvPr id="10" name="Straight Arrow Connector 9"/>
          <p:cNvCxnSpPr>
            <a:stCxn id="5" idx="3"/>
            <a:endCxn id="9" idx="1"/>
          </p:cNvCxnSpPr>
          <p:nvPr/>
        </p:nvCxnSpPr>
        <p:spPr>
          <a:xfrm>
            <a:off x="6826893" y="3800718"/>
            <a:ext cx="562733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084" y="981069"/>
            <a:ext cx="184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OMI + Successors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63885" y="988218"/>
            <a:ext cx="76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MACC</a:t>
            </a:r>
            <a:endParaRPr lang="en-GB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20" y="4570939"/>
            <a:ext cx="2346979" cy="166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0532" y="4216013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Airborne DOAS mapping</a:t>
            </a:r>
            <a:endParaRPr lang="en-GB" b="1" dirty="0"/>
          </a:p>
        </p:txBody>
      </p:sp>
      <p:sp>
        <p:nvSpPr>
          <p:cNvPr id="15" name="Rectangle 14"/>
          <p:cNvSpPr/>
          <p:nvPr/>
        </p:nvSpPr>
        <p:spPr>
          <a:xfrm>
            <a:off x="80532" y="3607056"/>
            <a:ext cx="1586530" cy="6362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Static Emission Sources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824637" y="3613371"/>
            <a:ext cx="1861991" cy="6362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Vehicle Emission validation</a:t>
            </a:r>
            <a:endParaRPr lang="en-GB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028" y="4565346"/>
            <a:ext cx="3271772" cy="167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54929" y="4217502"/>
            <a:ext cx="4052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Modelling with photon path calculations</a:t>
            </a:r>
            <a:endParaRPr lang="en-GB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122773" y="5280911"/>
            <a:ext cx="99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CityScan</a:t>
            </a:r>
            <a:endParaRPr lang="en-GB" b="1" dirty="0"/>
          </a:p>
        </p:txBody>
      </p:sp>
      <p:sp>
        <p:nvSpPr>
          <p:cNvPr id="21" name="Rectangle 20"/>
          <p:cNvSpPr/>
          <p:nvPr/>
        </p:nvSpPr>
        <p:spPr>
          <a:xfrm>
            <a:off x="6657030" y="4612234"/>
            <a:ext cx="1861991" cy="6362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Emissions, Dynamics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7391141" y="1406995"/>
            <a:ext cx="1754373" cy="12680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Improved air quality. Reduced human exposure.</a:t>
            </a:r>
            <a:endParaRPr lang="en-GB" dirty="0"/>
          </a:p>
        </p:txBody>
      </p:sp>
      <p:cxnSp>
        <p:nvCxnSpPr>
          <p:cNvPr id="23" name="Straight Arrow Connector 22"/>
          <p:cNvCxnSpPr>
            <a:stCxn id="9" idx="0"/>
            <a:endCxn id="22" idx="2"/>
          </p:cNvCxnSpPr>
          <p:nvPr/>
        </p:nvCxnSpPr>
        <p:spPr>
          <a:xfrm flipV="1">
            <a:off x="8266813" y="2675025"/>
            <a:ext cx="1515" cy="49167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0"/>
            <a:endCxn id="5" idx="2"/>
          </p:cNvCxnSpPr>
          <p:nvPr/>
        </p:nvCxnSpPr>
        <p:spPr>
          <a:xfrm flipH="1" flipV="1">
            <a:off x="6143313" y="4101080"/>
            <a:ext cx="1444713" cy="51115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3"/>
            <a:endCxn id="5" idx="1"/>
          </p:cNvCxnSpPr>
          <p:nvPr/>
        </p:nvCxnSpPr>
        <p:spPr>
          <a:xfrm flipV="1">
            <a:off x="3686628" y="3800718"/>
            <a:ext cx="1773104" cy="13077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utoShape 4" descr="data:image/jpeg;base64,/9j/4AAQSkZJRgABAQAAAQABAAD/2wCEAAkGBhMPBRQUERQVFRMWFxsaGBMXFx0YGBgeHBgZHR8WFxgjIiYgHyUpGxkWHy8sIysqMTAuHCoxQTwuNSgsLCkBCQoKDQsNGQ4PGSwkHyQ1NSw0LykvLC8vKSk1LDMpLSwsMSkuLCwsNC0pLCwsKSwpNSksNjQ0KSk1LDUpLCkpNv/AABEIACMAdwMBIgACEQEDEQH/xAAbAAACAwEBAQAAAAAAAAAAAAAABQMEBgIBB//EAD8QAAEDAQYDBAQJDQAAAAAAAAECAxEABAUSITFBBhNRMmFxkSJCgcIUFRYjJTVyc8E2UlRigpKho7PR4/Dx/8QAGAEBAQEBAQAAAAAAAAAAAAAAAAMBBAL/xAAdEQEAAwADAAMAAAAAAAAAAAAAAQIDERJRE0Gh/9oADAMBAAIRAxEAPwD7QLQv40KMHzeAK5s+tiIwRHQA671UtlrtSbUQ2w2tA0UXsJOQ1TgMZyNahS6r5dKTJw/BUnDJieasTGkxlTlXZrRnbsv+12iwJcRZmsKpibRByUUnLl9QaYX9e6rLc/MCAtWJCcGLCJWoJ7UHSelVOB/yRa8XP6q6447JHDBgSeazA6/Ooyp9sTm3239Fa9lo/wAdWbnvgWlpXoqQ42rC42qJSddRkQRmDVVd62vAYsf85FRcIgLs7zxMuuunmpgpwKSAnlwc8hvvQPlrCUEnIDMmk3D3Enwt1YKC2UwpIJnGhU4XNBExpUPGl4Bu6UtlYQX1BvEcsKdVq/dnzpZbb6szV+WVxh1BA+YWlJ9RXZPsUB504GzJgUiavx60KJsjSS2CRznVlCVEa4EhJJHflVjit1SeFLQUdoNKjy/tNW7paSi52ko7IQmI6QKNUrJfixeKWbS3ylrnApKsbbkahKoBBjOCKb0g40AFzIV66Xmij7WMCPImn+1BmeF7/dtN4OJcKYSmRAjeKZvW1xNzPrMYkFzDoRCScM+yKzXAv1w79n3qfWlMcOWn0SnN7UzOavS9utcON7TlzM+uTK1pz5mfXnCl7OWm71KcgkLgQIywg/jRVPgD6oc+891NFXwmbZxMrYzM5xMmibAv5Wl6ByywlEzniDilaeBFMzpUD1sCXwmDJjwzVGftqAXqnfKInPqkK6awdKsqh4Yu9dn4fbbcACk45AMjNxRGfgRXPFF3LtFzYGwCrmNqzMZJcSo/wBq0LzGHQz6W2Xo9TtO0616u8gNjMx3bjXplWi3Sm57vW1elqKgMDjgWgg/qAGRtmKuOW8BlKokHp/ya8VeaYyB8u6ZBznp40FIXWtzipTzoHLQ2ENDXNRlaiNtAKtXrc6H7rcbKQMaSJAAIOxnxipm7aDaMO41kxtsNTXHxkI21jtDbr391BHdrC1XElFpAx4MKwDIOUEz3illjbtViY5SW/hDKcm1BYS4lOyFg5GNJFNVXqAyVYVQBJ67be2u03gkuxpJjUd+o20oMu1d1rN4tKtCFLs6XcSWcYW4gnsqWcgpKSTlqO+K2VVxbk8xY/M17/AeOVctXgFPhIBzAOYiJE59P974SxkeBD9Mu/Z96nj5HybtUTq9M9ZVMd3Srzd4Nh2IAOXTcgQeh3jurr4wSWjAOhOEiD62o/ZPmK5s8JpTrz7+o0y6V68+knAB+iHPvPdTRWjZUDIAiDB8h+BFFUzp8dIqpnXpWKpa8ooqj2KKKKAooooCiiigNqKKKAooooCKKKKAooooP/9k="/>
          <p:cNvSpPr>
            <a:spLocks noChangeAspect="1" noChangeArrowheads="1"/>
          </p:cNvSpPr>
          <p:nvPr/>
        </p:nvSpPr>
        <p:spPr bwMode="auto">
          <a:xfrm>
            <a:off x="152400" y="-15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7" name="Picture 6" descr="http://iap.esa.int/sites/default/files/ITRAQ%20for%20web_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487" y="6469379"/>
            <a:ext cx="1291141" cy="38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764" y="6445362"/>
            <a:ext cx="1025343" cy="41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226661" y="6485811"/>
            <a:ext cx="392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Dr Roland Leigh and Dr James Lawrence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1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://www.globalplanesearch.com/gpsads/pics/tn_cessna-f406_sn-0057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0" b="21000"/>
          <a:stretch/>
        </p:blipFill>
        <p:spPr bwMode="auto">
          <a:xfrm>
            <a:off x="48941" y="1146025"/>
            <a:ext cx="2719659" cy="109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312930" y="173038"/>
            <a:ext cx="6513570" cy="755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</a:t>
            </a:r>
            <a:r>
              <a:rPr lang="en-GB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Airborne Mapping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2" descr="C:\LocalData\Roland\Presentations\RJL_DW_visit_v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1" y="2325004"/>
            <a:ext cx="5330283" cy="399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LocalData\Roland\Presentations\RJL_DW_visit_v1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850" y="1162155"/>
            <a:ext cx="4068469" cy="305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l40\AppData\Local\Microsoft\Windows\Temporary Internet Files\Content.Outlook\P0WNQSWJ\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826" y="1162155"/>
            <a:ext cx="798448" cy="106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rl40\AppData\Local\Microsoft\Windows\Temporary Internet Files\Content.Outlook\P0WNQSWJ\photo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93" y="4202691"/>
            <a:ext cx="2769653" cy="20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87567" y="4017434"/>
            <a:ext cx="983431" cy="8386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6" descr="C:\LocalData\Roland\Projects\AAQM\Design\Spec_mount_desig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7900" y="4068688"/>
            <a:ext cx="1699135" cy="117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272227" y="1491343"/>
            <a:ext cx="3813717" cy="21626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170998" y="3619801"/>
            <a:ext cx="4977923" cy="128754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187567" y="1491344"/>
            <a:ext cx="2050231" cy="257734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26661" y="6485811"/>
            <a:ext cx="392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Dr Roland Leigh and Dr James Lawrence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0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72008"/>
            <a:ext cx="6715348" cy="836712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</a:t>
            </a:r>
            <a:r>
              <a:rPr lang="en-GB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Ground-based Mapping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5"/>
          <a:stretch/>
        </p:blipFill>
        <p:spPr>
          <a:xfrm>
            <a:off x="104774" y="1189208"/>
            <a:ext cx="2007161" cy="1554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77" y="1115509"/>
            <a:ext cx="2716823" cy="271682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2249341" y="5212082"/>
            <a:ext cx="6894659" cy="1148400"/>
            <a:chOff x="899160" y="5202628"/>
            <a:chExt cx="6894659" cy="1148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773" y="5202628"/>
              <a:ext cx="3543046" cy="1148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6"/>
            <a:stretch/>
          </p:blipFill>
          <p:spPr>
            <a:xfrm>
              <a:off x="3144008" y="5212080"/>
              <a:ext cx="1106767" cy="112720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60" y="5212082"/>
              <a:ext cx="1454008" cy="112720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243510" y="5321739"/>
              <a:ext cx="1127206" cy="90789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171" y="1189208"/>
            <a:ext cx="3318357" cy="32171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3" y="2868944"/>
            <a:ext cx="2613659" cy="2290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29" y="3687259"/>
            <a:ext cx="1304924" cy="13049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4" y="1168178"/>
            <a:ext cx="1077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Optical Layout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04773" y="5156254"/>
            <a:ext cx="2144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Instantaneous FOV and footprint of 2 </a:t>
            </a:r>
            <a:r>
              <a:rPr lang="en-GB" sz="1200" dirty="0" err="1" smtClean="0"/>
              <a:t>CityScan</a:t>
            </a:r>
            <a:r>
              <a:rPr lang="en-GB" sz="1200" dirty="0" smtClean="0"/>
              <a:t> instruments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3579788" y="4406395"/>
            <a:ext cx="18288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Example </a:t>
            </a:r>
            <a:r>
              <a:rPr lang="en-GB" sz="1200" dirty="0" err="1" smtClean="0"/>
              <a:t>CityScan</a:t>
            </a:r>
            <a:r>
              <a:rPr lang="en-GB" sz="1200" dirty="0" smtClean="0"/>
              <a:t> output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246453" y="4544894"/>
            <a:ext cx="182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The 5</a:t>
            </a:r>
            <a:r>
              <a:rPr lang="en-GB" sz="1200" dirty="0" smtClean="0">
                <a:latin typeface="Calibri"/>
              </a:rPr>
              <a:t>° viewing angle by time and direction</a:t>
            </a:r>
            <a:endParaRPr lang="en-GB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467598" y="3760064"/>
            <a:ext cx="1828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Comparison with MAX-DOAS instrument in Bologna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932040" y="5202420"/>
            <a:ext cx="450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Italy</a:t>
            </a:r>
            <a:endParaRPr lang="en-GB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4822318" y="5202420"/>
            <a:ext cx="450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Italy</a:t>
            </a:r>
            <a:endParaRPr lang="en-GB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5922156" y="521201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London</a:t>
            </a:r>
            <a:endParaRPr lang="en-GB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246453" y="520241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London</a:t>
            </a:r>
            <a:endParaRPr lang="en-GB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8189429" y="5196897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London</a:t>
            </a:r>
            <a:endParaRPr lang="en-GB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2603799" y="5202420"/>
            <a:ext cx="742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Leicester</a:t>
            </a:r>
            <a:endParaRPr lang="en-GB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3485976" y="6485811"/>
            <a:ext cx="565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Rosemarie Graves, Dr Roland Leigh and Dr James Lawrence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27118" y="130667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75950" y="1306677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96930" y="1306677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74961" y="1306677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W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18861" y="1306677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9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2" y="1259756"/>
            <a:ext cx="8907894" cy="455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59417" y="279705"/>
            <a:ext cx="6474139" cy="557362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n-GB" sz="32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Modelling and data assimilation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1" y="1259756"/>
            <a:ext cx="8920758" cy="456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1" y="1259757"/>
            <a:ext cx="2373683" cy="122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www.leos.le.ac.uk/aq/images/Gallery/hires/Peg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01" y="5304268"/>
            <a:ext cx="3236448" cy="102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6" y="2948224"/>
            <a:ext cx="2388747" cy="129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0" y="4517568"/>
            <a:ext cx="2381064" cy="129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02" y="3339185"/>
            <a:ext cx="3236448" cy="176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26661" y="6485811"/>
            <a:ext cx="392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Dr Roland Leigh and Dr James Lawrence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1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GOSAT</a:t>
            </a:r>
            <a:endParaRPr lang="en-GB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1600" y="1579563"/>
            <a:ext cx="47752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2651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38163" indent="-269875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896938" indent="-179388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cs typeface="Arial" charset="0"/>
              </a:rPr>
              <a:t>First dedicated Greenhouse Gas measuring satellite</a:t>
            </a:r>
          </a:p>
          <a:p>
            <a:pPr marL="285750" indent="-28575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cs typeface="Arial" charset="0"/>
              </a:rPr>
              <a:t>Launched on 23 January 2009 </a:t>
            </a:r>
          </a:p>
          <a:p>
            <a:pPr marL="285750" indent="-28575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cs typeface="Arial" charset="0"/>
              </a:rPr>
              <a:t>Payload carries 2 instruments: </a:t>
            </a:r>
          </a:p>
          <a:p>
            <a:pPr marL="554038" lvl="1" indent="-28575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cs typeface="Arial" charset="0"/>
              </a:rPr>
              <a:t>TANSO Fourier Transform Spectrometer (FTS):</a:t>
            </a:r>
          </a:p>
          <a:p>
            <a:pPr marL="1003300" lvl="2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cs typeface="Arial" charset="0"/>
              </a:rPr>
              <a:t>Provides spectrally-resolved radiances for 4 shortwave-IR (polarized) and thermal-IR bands </a:t>
            </a:r>
          </a:p>
          <a:p>
            <a:pPr marL="1003300" lvl="2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cs typeface="Arial" charset="0"/>
              </a:rPr>
              <a:t>Covers several absorption bands of CO</a:t>
            </a:r>
            <a:r>
              <a:rPr lang="en-GB" sz="1400" b="1" baseline="-25000" dirty="0">
                <a:cs typeface="Arial" charset="0"/>
              </a:rPr>
              <a:t>2</a:t>
            </a:r>
            <a:r>
              <a:rPr lang="en-GB" sz="1400" b="1" dirty="0">
                <a:cs typeface="Arial" charset="0"/>
              </a:rPr>
              <a:t>, CH</a:t>
            </a:r>
            <a:r>
              <a:rPr lang="en-GB" sz="1400" b="1" baseline="-25000" dirty="0">
                <a:cs typeface="Arial" charset="0"/>
              </a:rPr>
              <a:t>4</a:t>
            </a:r>
            <a:r>
              <a:rPr lang="en-GB" sz="1400" b="1" dirty="0">
                <a:cs typeface="Arial" charset="0"/>
              </a:rPr>
              <a:t>, O</a:t>
            </a:r>
            <a:r>
              <a:rPr lang="en-GB" sz="1400" b="1" baseline="-25000" dirty="0">
                <a:cs typeface="Arial" charset="0"/>
              </a:rPr>
              <a:t>3</a:t>
            </a:r>
            <a:r>
              <a:rPr lang="en-GB" sz="1400" b="1" dirty="0">
                <a:cs typeface="Arial" charset="0"/>
              </a:rPr>
              <a:t> and H</a:t>
            </a:r>
            <a:r>
              <a:rPr lang="en-GB" sz="1400" b="1" baseline="-25000" dirty="0">
                <a:cs typeface="Arial" charset="0"/>
              </a:rPr>
              <a:t>2</a:t>
            </a:r>
            <a:r>
              <a:rPr lang="en-GB" sz="1400" b="1" dirty="0">
                <a:cs typeface="Arial" charset="0"/>
              </a:rPr>
              <a:t>O (and others) and O</a:t>
            </a:r>
            <a:r>
              <a:rPr lang="en-GB" sz="1400" b="1" baseline="-25000" dirty="0">
                <a:cs typeface="Arial" charset="0"/>
              </a:rPr>
              <a:t>2 </a:t>
            </a:r>
          </a:p>
          <a:p>
            <a:pPr marL="554038" lvl="1" indent="-28575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cs typeface="Arial" charset="0"/>
              </a:rPr>
              <a:t>Cloud aerosol imager (CAI):</a:t>
            </a:r>
          </a:p>
          <a:p>
            <a:pPr marL="1003300" lvl="2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cs typeface="Arial" charset="0"/>
              </a:rPr>
              <a:t>4 broadband channels from UV to SWIR with high spatial resolution</a:t>
            </a:r>
          </a:p>
          <a:p>
            <a:pPr marL="1003300" lvl="2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cs typeface="Arial" charset="0"/>
              </a:rPr>
              <a:t>Provides aerosol and cloud information required for the GHG retrieval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7" t="67551" r="26279" b="18369"/>
          <a:stretch>
            <a:fillRect/>
          </a:stretch>
        </p:blipFill>
        <p:spPr bwMode="auto">
          <a:xfrm>
            <a:off x="5019675" y="3321045"/>
            <a:ext cx="401002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4.bp.blogspot.com/-QPr_oQX7HSQ/TsEdm3HUrAI/AAAAAAAAC9s/JdIE9Wunzdo/s640/IBUKI+%2528GOSAT%25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99" y="1181101"/>
            <a:ext cx="3152775" cy="206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76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72008"/>
            <a:ext cx="5737448" cy="836712"/>
          </a:xfrm>
        </p:spPr>
        <p:txBody>
          <a:bodyPr/>
          <a:lstStyle/>
          <a:p>
            <a:r>
              <a:rPr lang="en-GB" dirty="0" smtClean="0"/>
              <a:t>Methane observations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4" y="1226886"/>
            <a:ext cx="7786254" cy="474124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419721" y="6485811"/>
            <a:ext cx="17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Dr Robert Parker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8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Some themes in which Earth </a:t>
            </a:r>
            <a:r>
              <a:rPr lang="en-GB" dirty="0" smtClean="0"/>
              <a:t>Observation Science at the University of Leicester is thriving:</a:t>
            </a:r>
          </a:p>
          <a:p>
            <a:pPr lvl="1"/>
            <a:r>
              <a:rPr lang="en-GB" dirty="0" smtClean="0"/>
              <a:t>Sea and land surface temperature</a:t>
            </a:r>
          </a:p>
          <a:p>
            <a:pPr lvl="1"/>
            <a:r>
              <a:rPr lang="en-GB" dirty="0" smtClean="0"/>
              <a:t>Measurement of atmospheric trace gases and aerosols</a:t>
            </a:r>
          </a:p>
          <a:p>
            <a:pPr lvl="1"/>
            <a:r>
              <a:rPr lang="en-GB" dirty="0" smtClean="0"/>
              <a:t>Monitoring of air quality from space, the ground and the air</a:t>
            </a:r>
          </a:p>
          <a:p>
            <a:pPr lvl="1"/>
            <a:r>
              <a:rPr lang="en-GB" dirty="0" smtClean="0"/>
              <a:t>Mapping of greenhouse gas concentrations</a:t>
            </a:r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9007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1" y="81533"/>
            <a:ext cx="6623273" cy="836712"/>
          </a:xfrm>
        </p:spPr>
        <p:txBody>
          <a:bodyPr/>
          <a:lstStyle/>
          <a:p>
            <a:r>
              <a:rPr lang="en-GB" dirty="0" smtClean="0"/>
              <a:t>Validation against ground-based measurements</a:t>
            </a:r>
            <a:endParaRPr lang="en-GB" dirty="0"/>
          </a:p>
        </p:txBody>
      </p:sp>
      <p:pic>
        <p:nvPicPr>
          <p:cNvPr id="3" name="Picture 2" descr="R:\EOS_Shared\Physics\Projects\Missions\GHG\Projects\CCI\CRDP\CH4 Plots\ch4_proxy_TCCON_v4_tests_lsce_wide_scale_crdp_correla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401763"/>
            <a:ext cx="8447087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19721" y="6485811"/>
            <a:ext cx="17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Dr Robert Parker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0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39751" y="81533"/>
            <a:ext cx="6623273" cy="836712"/>
          </a:xfrm>
        </p:spPr>
        <p:txBody>
          <a:bodyPr/>
          <a:lstStyle/>
          <a:p>
            <a:r>
              <a:rPr lang="en-GB" dirty="0" smtClean="0"/>
              <a:t>Validation against ground-based measurements</a:t>
            </a:r>
            <a:endParaRPr lang="en-GB" dirty="0"/>
          </a:p>
        </p:txBody>
      </p:sp>
      <p:pic>
        <p:nvPicPr>
          <p:cNvPr id="4" name="Picture 2" descr="R:\EOS_Shared\Physics\Projects\Missions\GHG\Projects\CCI\CRDP\CH4 Plots\ch4_proxy_TCCON_v4_tests_lsce_wide_scale_crd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406525"/>
            <a:ext cx="8856663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19721" y="6485811"/>
            <a:ext cx="17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Dr Robert Parker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8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77653"/>
            <a:ext cx="8229600" cy="1143000"/>
          </a:xfrm>
        </p:spPr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University of Leicester continuing to be very active in the field of Earth Observation</a:t>
            </a:r>
          </a:p>
          <a:p>
            <a:r>
              <a:rPr lang="en-GB" dirty="0" smtClean="0"/>
              <a:t>Long datasets still to be analysed using techniques developed by our team</a:t>
            </a:r>
          </a:p>
          <a:p>
            <a:r>
              <a:rPr lang="en-GB" dirty="0" smtClean="0"/>
              <a:t>In a strong position to exploit data from future satellite missions:</a:t>
            </a:r>
          </a:p>
          <a:p>
            <a:pPr lvl="1"/>
            <a:r>
              <a:rPr lang="en-GB" dirty="0" smtClean="0"/>
              <a:t>Copernicus Sentinel missions</a:t>
            </a:r>
          </a:p>
          <a:p>
            <a:pPr lvl="1"/>
            <a:r>
              <a:rPr lang="en-GB" dirty="0" smtClean="0"/>
              <a:t>OCO-2 (Orbiting Carbon Observatory)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56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sa.int/var/esa/storage/images/esa_multimedia/images/2006/04/metop/9247870-5-eng-GB/Met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705" y="-235973"/>
            <a:ext cx="10674741" cy="709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9238" y="3126659"/>
            <a:ext cx="4925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Thank You for Listening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2545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3953588"/>
            <a:ext cx="2867025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6552" y="81533"/>
            <a:ext cx="4392488" cy="836712"/>
          </a:xfrm>
        </p:spPr>
        <p:txBody>
          <a:bodyPr/>
          <a:lstStyle/>
          <a:p>
            <a:r>
              <a:rPr lang="en-GB" dirty="0" smtClean="0"/>
              <a:t>(A)ATSR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66725" y="1419225"/>
            <a:ext cx="47910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(Advanced) Along Track Scanning Radiometer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Series of instruments designed primarily to measure sea surface temperature (SST)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ATSR-1 on board ERS-1: July 1991 to March 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ATSR-2 on board ERS-2: April 1995 to September 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AATSR on board ENVISAT: March 2002 to April 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Four infrared channels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Extra visible channels in ATSR-2 and AATSR for vegetation monitoring and land surface temperature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Dual viewing geometry allows for atmospheric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Single channel accuracy ± 0.05 </a:t>
            </a:r>
            <a:r>
              <a:rPr lang="en-GB" dirty="0" smtClean="0"/>
              <a:t>K with on-board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100" name="Picture 4" descr="Web Content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81" y="244185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962" y="2586471"/>
            <a:ext cx="1968621" cy="1814512"/>
          </a:xfrm>
          <a:prstGeom prst="rect">
            <a:avLst/>
          </a:prstGeom>
        </p:spPr>
      </p:pic>
      <p:pic>
        <p:nvPicPr>
          <p:cNvPr id="1026" name="Picture 2" descr="http://www.leos.le.ac.uk/space/images/atsr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989030"/>
            <a:ext cx="2297811" cy="190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89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EOS_Shared\Physics\Projects\Users\rg82\Wingham_visit\Karen\ATZ_INT_3PAARCCLIMYYYY_MONTHLY_0PT1DEGREE_D_nD3b_av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97" y="1129897"/>
            <a:ext cx="7245317" cy="452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372011" y="159094"/>
            <a:ext cx="4392488" cy="836712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SST with ATSR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2397" y="5658220"/>
            <a:ext cx="7956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ATSR Reanalysis for Climate (ARC) SST climatology (1997-2011) : </a:t>
            </a:r>
            <a:r>
              <a:rPr lang="en-GB" dirty="0" smtClean="0"/>
              <a:t>night-time, dual-view, </a:t>
            </a:r>
            <a:r>
              <a:rPr lang="en-GB" dirty="0"/>
              <a:t>3-channel retrieval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90461" y="6485811"/>
            <a:ext cx="1453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Dr Karen Veal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1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011" y="159094"/>
            <a:ext cx="4392488" cy="836712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SST with ATSR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R:\EOS_Shared\Physics\Projects\Users\rg82\Wingham_visit\Karen\AZCIDA_D_clim3_int3_sst_tv_black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7" y="1237910"/>
            <a:ext cx="8468859" cy="423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3826" y="5559423"/>
            <a:ext cx="8468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ATSR Version 2.0 </a:t>
            </a:r>
            <a:r>
              <a:rPr lang="en-GB" dirty="0" smtClean="0"/>
              <a:t>monthly SST </a:t>
            </a:r>
            <a:r>
              <a:rPr lang="en-GB" dirty="0"/>
              <a:t>climatology for 1997-2011: </a:t>
            </a:r>
            <a:r>
              <a:rPr lang="en-GB" dirty="0" smtClean="0"/>
              <a:t>night-time, dual-view, </a:t>
            </a:r>
            <a:r>
              <a:rPr lang="en-GB" dirty="0"/>
              <a:t>3-channel </a:t>
            </a:r>
            <a:r>
              <a:rPr lang="en-GB" dirty="0" smtClean="0"/>
              <a:t>retrieval.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690461" y="6485811"/>
            <a:ext cx="1453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Dr Karen Veal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2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72008"/>
            <a:ext cx="5468934" cy="836712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SST Anomaly with ATSR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R:\EOS_Shared\Physics\Projects\Users\rg82\Wingham_visit\Karen\Fig11_timeseri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81" y="1182044"/>
            <a:ext cx="7425569" cy="463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8280" y="5768590"/>
            <a:ext cx="7425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ATSR V2.0 global SST anomaly (to ATSR climatology for 1997-2011) : night-time dual-view 3-channel retrieval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90461" y="6485811"/>
            <a:ext cx="1453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Dr Karen Veal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9788" y="1348487"/>
            <a:ext cx="9620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1544449"/>
            <a:ext cx="9715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62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1" y="72008"/>
            <a:ext cx="6564385" cy="836712"/>
          </a:xfrm>
        </p:spPr>
        <p:txBody>
          <a:bodyPr/>
          <a:lstStyle/>
          <a:p>
            <a:r>
              <a:rPr lang="en-GB" dirty="0" smtClean="0"/>
              <a:t>ATSR on a UK scale: land surface temperature</a:t>
            </a:r>
            <a:endParaRPr lang="en-GB" dirty="0"/>
          </a:p>
        </p:txBody>
      </p:sp>
      <p:pic>
        <p:nvPicPr>
          <p:cNvPr id="5" name="Picture 3" descr="aatsr_lst-uk_and_n_france-u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965" y="1256552"/>
            <a:ext cx="2354172" cy="497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bb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01"/>
          <a:stretch/>
        </p:blipFill>
        <p:spPr bwMode="auto">
          <a:xfrm>
            <a:off x="195071" y="1273399"/>
            <a:ext cx="5570772" cy="356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045300" y="4551472"/>
            <a:ext cx="2346623" cy="1680163"/>
            <a:chOff x="0" y="1256552"/>
            <a:chExt cx="3260786" cy="2363758"/>
          </a:xfrm>
        </p:grpSpPr>
        <p:pic>
          <p:nvPicPr>
            <p:cNvPr id="6" name="Picture 6" descr="lst_colourba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256552"/>
              <a:ext cx="3260784" cy="787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 descr="sst_colourba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43946"/>
              <a:ext cx="3260786" cy="788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 descr="cloud_colourba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32620"/>
              <a:ext cx="3260786" cy="787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30" y="4954734"/>
            <a:ext cx="3464969" cy="71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19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1" y="72008"/>
            <a:ext cx="6208503" cy="836712"/>
          </a:xfrm>
        </p:spPr>
        <p:txBody>
          <a:bodyPr/>
          <a:lstStyle/>
          <a:p>
            <a:r>
              <a:rPr lang="en-GB" dirty="0" err="1" smtClean="0"/>
              <a:t>GlobTemperature</a:t>
            </a:r>
            <a:r>
              <a:rPr lang="en-GB" dirty="0" smtClean="0"/>
              <a:t> (ESA)</a:t>
            </a:r>
            <a:endParaRPr lang="en-GB" dirty="0"/>
          </a:p>
        </p:txBody>
      </p:sp>
      <p:pic>
        <p:nvPicPr>
          <p:cNvPr id="4" name="Picture 3" descr="www.globtemperature.info/index.php/public-documentation/72-globtemp-del-07-newsletter-1-march-2014/file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19182" r="11818" b="11584"/>
          <a:stretch/>
        </p:blipFill>
        <p:spPr>
          <a:xfrm>
            <a:off x="1371596" y="3627575"/>
            <a:ext cx="6026730" cy="3031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873" y="1288473"/>
            <a:ext cx="78693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Develop a merged LST data set from thermal infrared (geostationary &amp; polar orbiter) and passive microwave satellite data to provide best possible coverage, including information on the diurnal cycle and clear-sky </a:t>
            </a:r>
            <a:r>
              <a:rPr lang="en-GB" dirty="0" smtClean="0"/>
              <a:t>bias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Develop </a:t>
            </a:r>
            <a:r>
              <a:rPr lang="en-GB" dirty="0"/>
              <a:t>a prototype LST climate data record from (</a:t>
            </a:r>
            <a:r>
              <a:rPr lang="en-GB" dirty="0" smtClean="0"/>
              <a:t>A)ATSR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Provide </a:t>
            </a:r>
            <a:r>
              <a:rPr lang="en-GB" dirty="0"/>
              <a:t>users with a single point of access to multi-mission satellite land, lake and ice surface temperature data sets in a harmonised format, including consistently generated uncertainty budgets, documentation, and quality information obtained through intensive </a:t>
            </a:r>
            <a:r>
              <a:rPr lang="en-GB" dirty="0" err="1"/>
              <a:t>intercomparison</a:t>
            </a:r>
            <a:r>
              <a:rPr lang="en-GB" dirty="0"/>
              <a:t> and </a:t>
            </a:r>
            <a:r>
              <a:rPr lang="en-GB" dirty="0" smtClean="0"/>
              <a:t>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399506" y="6485811"/>
            <a:ext cx="1740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Dr </a:t>
            </a:r>
            <a:r>
              <a:rPr lang="en-GB" dirty="0" smtClean="0">
                <a:solidFill>
                  <a:schemeClr val="bg1"/>
                </a:solidFill>
              </a:rPr>
              <a:t>Darren Ghent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6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1700</Words>
  <Application>Microsoft Office PowerPoint</Application>
  <PresentationFormat>On-screen Show (4:3)</PresentationFormat>
  <Paragraphs>231</Paragraphs>
  <Slides>33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1_Office Theme</vt:lpstr>
      <vt:lpstr>Science from Meteorological Satellites: MSG to MetOp</vt:lpstr>
      <vt:lpstr>EOS at Leicester</vt:lpstr>
      <vt:lpstr>Overview</vt:lpstr>
      <vt:lpstr>(A)ATSR</vt:lpstr>
      <vt:lpstr>SST with ATSR</vt:lpstr>
      <vt:lpstr>SST with ATSR</vt:lpstr>
      <vt:lpstr>SST Anomaly with ATSR</vt:lpstr>
      <vt:lpstr>ATSR on a UK scale: land surface temperature</vt:lpstr>
      <vt:lpstr>GlobTemperature (ESA)</vt:lpstr>
      <vt:lpstr>PowerPoint Presentation</vt:lpstr>
      <vt:lpstr>Atmosphere theme</vt:lpstr>
      <vt:lpstr>METOP-IASI</vt:lpstr>
      <vt:lpstr>Detection approach – brightness temperature differencing (BTD)</vt:lpstr>
      <vt:lpstr>Following plume tracks with IASI</vt:lpstr>
      <vt:lpstr>ENVISAT-MIPAS</vt:lpstr>
      <vt:lpstr>MIPAS volcanic observations: Sarychev Peak</vt:lpstr>
      <vt:lpstr>MIPAS volcanic observations: Sarychev Peak</vt:lpstr>
      <vt:lpstr>Layers of H2SO4 measured with MIPAS</vt:lpstr>
      <vt:lpstr>Meteosat Second Generation</vt:lpstr>
      <vt:lpstr>MSG-SEVIRI</vt:lpstr>
      <vt:lpstr>CEMS near-real time demonstrator – Detecting volcanic ash from space</vt:lpstr>
      <vt:lpstr>MSG-GERB</vt:lpstr>
      <vt:lpstr>Monitoring air quality: OMI</vt:lpstr>
      <vt:lpstr>PowerPoint Presentation</vt:lpstr>
      <vt:lpstr>PowerPoint Presentation</vt:lpstr>
      <vt:lpstr>NO2: Ground-based Mapping</vt:lpstr>
      <vt:lpstr>PowerPoint Presentation</vt:lpstr>
      <vt:lpstr>GOSAT</vt:lpstr>
      <vt:lpstr>Methane observations</vt:lpstr>
      <vt:lpstr>Validation against ground-based measurements</vt:lpstr>
      <vt:lpstr>Validation against ground-based measurements</vt:lpstr>
      <vt:lpstr>Summary</vt:lpstr>
      <vt:lpstr>PowerPoint Presentation</vt:lpstr>
    </vt:vector>
  </TitlesOfParts>
  <Company>University of Leicester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EOS Research Highlights</dc:title>
  <dc:creator>rg82</dc:creator>
  <cp:lastModifiedBy>Neil Humpage</cp:lastModifiedBy>
  <cp:revision>83</cp:revision>
  <dcterms:created xsi:type="dcterms:W3CDTF">2013-05-29T08:16:01Z</dcterms:created>
  <dcterms:modified xsi:type="dcterms:W3CDTF">2014-04-26T08:07:16Z</dcterms:modified>
</cp:coreProperties>
</file>